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20"/>
  </p:notesMasterIdLst>
  <p:handoutMasterIdLst>
    <p:handoutMasterId r:id="rId21"/>
  </p:handoutMasterIdLst>
  <p:sldIdLst>
    <p:sldId id="441" r:id="rId2"/>
    <p:sldId id="449" r:id="rId3"/>
    <p:sldId id="453" r:id="rId4"/>
    <p:sldId id="466" r:id="rId5"/>
    <p:sldId id="464" r:id="rId6"/>
    <p:sldId id="454" r:id="rId7"/>
    <p:sldId id="450" r:id="rId8"/>
    <p:sldId id="452" r:id="rId9"/>
    <p:sldId id="455" r:id="rId10"/>
    <p:sldId id="463" r:id="rId11"/>
    <p:sldId id="456" r:id="rId12"/>
    <p:sldId id="451" r:id="rId13"/>
    <p:sldId id="460" r:id="rId14"/>
    <p:sldId id="461" r:id="rId15"/>
    <p:sldId id="462" r:id="rId16"/>
    <p:sldId id="442" r:id="rId17"/>
    <p:sldId id="457" r:id="rId18"/>
    <p:sldId id="458" r:id="rId19"/>
  </p:sldIdLst>
  <p:sldSz cx="9906000" cy="6858000" type="A4"/>
  <p:notesSz cx="9902825" cy="6772275"/>
  <p:defaultTextStyle>
    <a:defPPr>
      <a:defRPr lang="de-CH"/>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521415D9-36F7-43E2-AB2F-B90AF26B5E84}">
      <p14:sectionLst xmlns:p14="http://schemas.microsoft.com/office/powerpoint/2010/main">
        <p14:section name="Standardabschnitt" id="{A4351476-8DBB-4B59-A4AF-089070FF76E7}">
          <p14:sldIdLst>
            <p14:sldId id="441"/>
            <p14:sldId id="449"/>
            <p14:sldId id="453"/>
            <p14:sldId id="466"/>
            <p14:sldId id="464"/>
            <p14:sldId id="454"/>
            <p14:sldId id="450"/>
            <p14:sldId id="452"/>
            <p14:sldId id="455"/>
            <p14:sldId id="463"/>
            <p14:sldId id="456"/>
            <p14:sldId id="451"/>
            <p14:sldId id="460"/>
            <p14:sldId id="461"/>
            <p14:sldId id="462"/>
            <p14:sldId id="442"/>
            <p14:sldId id="457"/>
            <p14:sldId id="458"/>
          </p14:sldIdLst>
        </p14:section>
      </p14:sectionLst>
    </p:ext>
    <p:ext uri="{EFAFB233-063F-42B5-8137-9DF3F51BA10A}">
      <p15:sldGuideLst xmlns:p15="http://schemas.microsoft.com/office/powerpoint/2012/main">
        <p15:guide id="1" orient="horz" pos="336">
          <p15:clr>
            <a:srgbClr val="A4A3A4"/>
          </p15:clr>
        </p15:guide>
        <p15:guide id="2" pos="192">
          <p15:clr>
            <a:srgbClr val="A4A3A4"/>
          </p15:clr>
        </p15:guide>
      </p15:sldGuideLst>
    </p:ext>
    <p:ext uri="{2D200454-40CA-4A62-9FC3-DE9A4176ACB9}">
      <p15:notesGuideLst xmlns:p15="http://schemas.microsoft.com/office/powerpoint/2012/main">
        <p15:guide id="1" orient="horz" pos="2133">
          <p15:clr>
            <a:srgbClr val="A4A3A4"/>
          </p15:clr>
        </p15:guide>
        <p15:guide id="2" pos="311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 Wernet" initials="GW" lastIdx="1" clrIdx="0"/>
  <p:cmAuthor id="1" name="Lucia" initials="L" lastIdx="2" clrIdx="1">
    <p:extLst>
      <p:ext uri="{19B8F6BF-5375-455C-9EA6-DF929625EA0E}">
        <p15:presenceInfo xmlns:p15="http://schemas.microsoft.com/office/powerpoint/2012/main" userId="Lu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DC2421"/>
    <a:srgbClr val="FDDCB1"/>
    <a:srgbClr val="FFD961"/>
    <a:srgbClr val="FDBCB1"/>
    <a:srgbClr val="FFFF3B"/>
    <a:srgbClr val="C4FDD2"/>
    <a:srgbClr val="9EFCB4"/>
    <a:srgbClr val="8FC7FF"/>
    <a:srgbClr val="DB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4621" autoAdjust="0"/>
  </p:normalViewPr>
  <p:slideViewPr>
    <p:cSldViewPr snapToObjects="1">
      <p:cViewPr varScale="1">
        <p:scale>
          <a:sx n="87" d="100"/>
          <a:sy n="87" d="100"/>
        </p:scale>
        <p:origin x="2112" y="78"/>
      </p:cViewPr>
      <p:guideLst>
        <p:guide orient="horz" pos="336"/>
        <p:guide pos="192"/>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31" d="100"/>
          <a:sy n="131" d="100"/>
        </p:scale>
        <p:origin x="1566" y="126"/>
      </p:cViewPr>
      <p:guideLst>
        <p:guide orient="horz" pos="2133"/>
        <p:guide pos="3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9026525" y="6489700"/>
            <a:ext cx="774700"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2" tIns="44202" rIns="89982" bIns="44202" anchor="ctr">
            <a:spAutoFit/>
          </a:bodyPr>
          <a:lstStyle/>
          <a:p>
            <a:pPr algn="r" defTabSz="909638"/>
            <a:fld id="{55A17FF3-DEDA-4F64-8EFA-2BA9E31A4C3A}" type="slidenum">
              <a:rPr lang="en-GB" sz="1300">
                <a:latin typeface="Times New Roman" pitchFamily="18" charset="0"/>
              </a:rPr>
              <a:pPr algn="r" defTabSz="909638"/>
              <a:t>‹#›</a:t>
            </a:fld>
            <a:endParaRPr lang="en-GB" sz="1300">
              <a:latin typeface="Times New Roman" pitchFamily="18" charset="0"/>
            </a:endParaRPr>
          </a:p>
        </p:txBody>
      </p:sp>
    </p:spTree>
    <p:extLst>
      <p:ext uri="{BB962C8B-B14F-4D97-AF65-F5344CB8AC3E}">
        <p14:creationId xmlns:p14="http://schemas.microsoft.com/office/powerpoint/2010/main" val="14216710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vmlDrawing" Target="../drawings/vmlDrawing1.vml"/><Relationship Id="rId1" Type="http://schemas.openxmlformats.org/officeDocument/2006/relationships/theme" Target="../theme/theme2.xml"/><Relationship Id="rId4" Type="http://schemas.openxmlformats.org/officeDocument/2006/relationships/image" Target="../media/image3.w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5602" name="Object 2"/>
          <p:cNvGraphicFramePr>
            <a:graphicFrameLocks/>
          </p:cNvGraphicFramePr>
          <p:nvPr/>
        </p:nvGraphicFramePr>
        <p:xfrm>
          <a:off x="2809875" y="3249613"/>
          <a:ext cx="4178300" cy="3221037"/>
        </p:xfrm>
        <a:graphic>
          <a:graphicData uri="http://schemas.openxmlformats.org/presentationml/2006/ole">
            <mc:AlternateContent xmlns:mc="http://schemas.openxmlformats.org/markup-compatibility/2006">
              <mc:Choice xmlns:v="urn:schemas-microsoft-com:vml" Requires="v">
                <p:oleObj spid="_x0000_s26190" name="Dokument" r:id="rId3" imgW="5930900" imgH="4572000" progId="Word.Document.6">
                  <p:embed/>
                </p:oleObj>
              </mc:Choice>
              <mc:Fallback>
                <p:oleObj name="Dokument" r:id="rId3" imgW="5930900" imgH="4572000" progId="Word.Document.6">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t="4630"/>
                      <a:stretch>
                        <a:fillRect/>
                      </a:stretch>
                    </p:blipFill>
                    <p:spPr bwMode="auto">
                      <a:xfrm>
                        <a:off x="2809875" y="3249613"/>
                        <a:ext cx="4178300" cy="32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Rectangle 3"/>
          <p:cNvSpPr>
            <a:spLocks noGrp="1" noRot="1" noChangeAspect="1" noChangeArrowheads="1" noTextEdit="1"/>
          </p:cNvSpPr>
          <p:nvPr>
            <p:ph type="sldImg" idx="2"/>
          </p:nvPr>
        </p:nvSpPr>
        <p:spPr bwMode="auto">
          <a:xfrm>
            <a:off x="2873375" y="354013"/>
            <a:ext cx="4051300" cy="2806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527050" y="3260725"/>
            <a:ext cx="8783638" cy="1077913"/>
          </a:xfrm>
          <a:prstGeom prst="rect">
            <a:avLst/>
          </a:prstGeom>
          <a:solidFill>
            <a:schemeClr val="bg1"/>
          </a:solidFill>
          <a:ln w="1270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 tIns="44202" rIns="89982" bIns="44202" numCol="1" anchor="t" anchorCtr="0" compatLnSpc="1">
            <a:prstTxWarp prst="textNoShape">
              <a:avLst/>
            </a:prstTxWarp>
            <a:spAutoFit/>
          </a:bodyPr>
          <a:lstStyle/>
          <a:p>
            <a:pPr lvl="0"/>
            <a:r>
              <a:rPr lang="en-GB" noProof="0" dirty="0" err="1" smtClean="0"/>
              <a:t>Klicken</a:t>
            </a:r>
            <a:r>
              <a:rPr lang="en-GB" noProof="0" dirty="0" smtClean="0"/>
              <a:t> </a:t>
            </a:r>
            <a:r>
              <a:rPr lang="en-GB" noProof="0" dirty="0" err="1" smtClean="0"/>
              <a:t>Sie</a:t>
            </a:r>
            <a:r>
              <a:rPr lang="en-GB" noProof="0" dirty="0" smtClean="0"/>
              <a:t>,  um die </a:t>
            </a:r>
            <a:r>
              <a:rPr lang="en-GB" noProof="0" dirty="0" err="1" smtClean="0"/>
              <a:t>Formate</a:t>
            </a:r>
            <a:r>
              <a:rPr lang="en-GB" noProof="0" dirty="0" smtClean="0"/>
              <a:t> des </a:t>
            </a:r>
            <a:r>
              <a:rPr lang="en-GB" noProof="0" dirty="0" err="1" smtClean="0"/>
              <a:t>Vorlagentextes</a:t>
            </a:r>
            <a:r>
              <a:rPr lang="en-GB" noProof="0" dirty="0" smtClean="0"/>
              <a:t> </a:t>
            </a:r>
            <a:r>
              <a:rPr lang="en-GB" noProof="0" dirty="0" err="1" smtClean="0"/>
              <a:t>zu</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2" name="Fußzeilenplatzhalter 1"/>
          <p:cNvSpPr>
            <a:spLocks noGrp="1"/>
          </p:cNvSpPr>
          <p:nvPr>
            <p:ph type="ftr" sz="quarter" idx="4"/>
          </p:nvPr>
        </p:nvSpPr>
        <p:spPr>
          <a:xfrm>
            <a:off x="0" y="6432550"/>
            <a:ext cx="4291013" cy="338138"/>
          </a:xfrm>
          <a:prstGeom prst="rect">
            <a:avLst/>
          </a:prstGeom>
        </p:spPr>
        <p:txBody>
          <a:bodyPr vert="horz" lIns="91440" tIns="45720" rIns="91440" bIns="45720" rtlCol="0" anchor="ctr" anchorCtr="0"/>
          <a:lstStyle>
            <a:lvl1pPr algn="l">
              <a:defRPr sz="1000">
                <a:latin typeface="Trebuchet MS" panose="020B0603020202020204" pitchFamily="34" charset="0"/>
              </a:defRPr>
            </a:lvl1pPr>
          </a:lstStyle>
          <a:p>
            <a:r>
              <a:rPr lang="de-CH" dirty="0" smtClean="0"/>
              <a:t>www.ecoinvent.org		support@ecoinvent.org</a:t>
            </a:r>
            <a:endParaRPr lang="de-CH" dirty="0"/>
          </a:p>
        </p:txBody>
      </p:sp>
      <p:sp>
        <p:nvSpPr>
          <p:cNvPr id="3" name="Datumsplatzhalter 2"/>
          <p:cNvSpPr>
            <a:spLocks noGrp="1"/>
          </p:cNvSpPr>
          <p:nvPr>
            <p:ph type="dt" idx="1"/>
          </p:nvPr>
        </p:nvSpPr>
        <p:spPr>
          <a:xfrm>
            <a:off x="5608638" y="0"/>
            <a:ext cx="4292600" cy="338138"/>
          </a:xfrm>
          <a:prstGeom prst="rect">
            <a:avLst/>
          </a:prstGeom>
        </p:spPr>
        <p:txBody>
          <a:bodyPr vert="horz" lIns="91440" tIns="45720" rIns="91440" bIns="45720" rtlCol="0"/>
          <a:lstStyle>
            <a:lvl1pPr algn="r">
              <a:defRPr sz="1000">
                <a:latin typeface="Trebuchet MS" panose="020B0603020202020204" pitchFamily="34" charset="0"/>
              </a:defRPr>
            </a:lvl1pPr>
          </a:lstStyle>
          <a:p>
            <a:r>
              <a:rPr lang="de-CH" dirty="0" smtClean="0"/>
              <a:t>26 </a:t>
            </a:r>
            <a:r>
              <a:rPr lang="de-CH" dirty="0" err="1" smtClean="0"/>
              <a:t>February</a:t>
            </a:r>
            <a:r>
              <a:rPr lang="de-CH" dirty="0" smtClean="0"/>
              <a:t> 2015</a:t>
            </a:r>
            <a:endParaRPr lang="de-CH" dirty="0"/>
          </a:p>
        </p:txBody>
      </p:sp>
      <p:sp>
        <p:nvSpPr>
          <p:cNvPr id="4" name="Foliennummernplatzhalter 3"/>
          <p:cNvSpPr>
            <a:spLocks noGrp="1"/>
          </p:cNvSpPr>
          <p:nvPr>
            <p:ph type="sldNum" sz="quarter" idx="5"/>
          </p:nvPr>
        </p:nvSpPr>
        <p:spPr>
          <a:xfrm>
            <a:off x="5608638" y="6432550"/>
            <a:ext cx="4292600" cy="338138"/>
          </a:xfrm>
          <a:prstGeom prst="rect">
            <a:avLst/>
          </a:prstGeom>
        </p:spPr>
        <p:txBody>
          <a:bodyPr vert="horz" lIns="91440" tIns="45720" rIns="91440" bIns="45720" rtlCol="0" anchor="b"/>
          <a:lstStyle>
            <a:lvl1pPr algn="r">
              <a:defRPr sz="800">
                <a:latin typeface="Trebuchet MS" panose="020B0603020202020204" pitchFamily="34" charset="0"/>
              </a:defRPr>
            </a:lvl1pPr>
          </a:lstStyle>
          <a:p>
            <a:fld id="{9576BFCB-0088-4AF5-A3EE-82939E83B9B1}" type="slidenum">
              <a:rPr lang="de-CH" smtClean="0"/>
              <a:pPr/>
              <a:t>‹#›</a:t>
            </a:fld>
            <a:endParaRPr lang="de-CH" dirty="0"/>
          </a:p>
        </p:txBody>
      </p:sp>
    </p:spTree>
    <p:extLst>
      <p:ext uri="{BB962C8B-B14F-4D97-AF65-F5344CB8AC3E}">
        <p14:creationId xmlns:p14="http://schemas.microsoft.com/office/powerpoint/2010/main" val="195298351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282575" algn="l" rtl="0" eaLnBrk="0" fontAlgn="base" hangingPunct="0">
      <a:spcBef>
        <a:spcPct val="30000"/>
      </a:spcBef>
      <a:spcAft>
        <a:spcPct val="0"/>
      </a:spcAft>
      <a:defRPr sz="1000" kern="1200">
        <a:solidFill>
          <a:schemeClr val="tx1"/>
        </a:solidFill>
        <a:latin typeface="Trebuchet MS" panose="020B0603020202020204" pitchFamily="34" charset="0"/>
        <a:ea typeface="+mn-ea"/>
        <a:cs typeface="+mn-cs"/>
      </a:defRPr>
    </a:lvl2pPr>
    <a:lvl3pPr marL="577850" algn="l" rtl="0" eaLnBrk="0" fontAlgn="base" hangingPunct="0">
      <a:spcBef>
        <a:spcPct val="30000"/>
      </a:spcBef>
      <a:spcAft>
        <a:spcPct val="0"/>
      </a:spcAft>
      <a:defRPr sz="1000" kern="1200">
        <a:solidFill>
          <a:schemeClr val="tx1"/>
        </a:solidFill>
        <a:latin typeface="Trebuchet MS" panose="020B0603020202020204" pitchFamily="34" charset="0"/>
        <a:ea typeface="+mn-ea"/>
        <a:cs typeface="+mn-cs"/>
      </a:defRPr>
    </a:lvl3pPr>
    <a:lvl4pPr marL="958850" algn="l" rtl="0" eaLnBrk="0" fontAlgn="base" hangingPunct="0">
      <a:spcBef>
        <a:spcPct val="30000"/>
      </a:spcBef>
      <a:spcAft>
        <a:spcPct val="0"/>
      </a:spcAft>
      <a:defRPr sz="1000" kern="1200">
        <a:solidFill>
          <a:schemeClr val="tx1"/>
        </a:solidFill>
        <a:latin typeface="Trebuchet MS" panose="020B0603020202020204" pitchFamily="34" charset="0"/>
        <a:ea typeface="+mn-ea"/>
        <a:cs typeface="+mn-cs"/>
      </a:defRPr>
    </a:lvl4pPr>
    <a:lvl5pPr marL="1339850" indent="-28575" algn="l" rtl="0" eaLnBrk="0" fontAlgn="base" hangingPunct="0">
      <a:spcBef>
        <a:spcPct val="30000"/>
      </a:spcBef>
      <a:spcAft>
        <a:spcPct val="0"/>
      </a:spcAft>
      <a:defRPr sz="10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uropa.eu/eurostat/statistics-explained/index.php/Glossary:European_Union_(E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b.unibas.ch/digi/a125/sachdok/2013/BAU_1_615355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77138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r>
              <a:rPr lang="en-GB" baseline="0" dirty="0" smtClean="0"/>
              <a:t> file: activity_overview_2016-04-18_cut-off_with_scores_TL</a:t>
            </a:r>
          </a:p>
        </p:txBody>
      </p:sp>
    </p:spTree>
    <p:extLst>
      <p:ext uri="{BB962C8B-B14F-4D97-AF65-F5344CB8AC3E}">
        <p14:creationId xmlns:p14="http://schemas.microsoft.com/office/powerpoint/2010/main" val="319447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the transport supplied GLO.</a:t>
            </a:r>
            <a:endParaRPr lang="en-GB" baseline="0" dirty="0" smtClean="0"/>
          </a:p>
        </p:txBody>
      </p:sp>
    </p:spTree>
    <p:extLst>
      <p:ext uri="{BB962C8B-B14F-4D97-AF65-F5344CB8AC3E}">
        <p14:creationId xmlns:p14="http://schemas.microsoft.com/office/powerpoint/2010/main" val="21450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Eurostat -&gt; http://ec.europa.eu/eurostat/web/transport/data/database</a:t>
            </a:r>
          </a:p>
          <a:p>
            <a:r>
              <a:rPr lang="en-GB" dirty="0" smtClean="0"/>
              <a:t>USA -&gt; http://www.rita.dot.gov/bts/sites/rita.dot.gov.bts/files/publications/commodity_flow_survey/index.html</a:t>
            </a:r>
          </a:p>
          <a:p>
            <a:endParaRPr lang="en-GB" dirty="0"/>
          </a:p>
        </p:txBody>
      </p:sp>
    </p:spTree>
    <p:extLst>
      <p:ext uri="{BB962C8B-B14F-4D97-AF65-F5344CB8AC3E}">
        <p14:creationId xmlns:p14="http://schemas.microsoft.com/office/powerpoint/2010/main" val="36013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http://ec.europa.eu/eurostat/statistics-explained/index.php/File:International_system_of_classifications.PNG</a:t>
            </a:r>
          </a:p>
          <a:p>
            <a:r>
              <a:rPr lang="en-US" dirty="0" smtClean="0"/>
              <a:t>NASE - </a:t>
            </a:r>
            <a:r>
              <a:rPr lang="fr-FR" sz="1200" b="1" i="1" kern="1200" dirty="0" smtClean="0">
                <a:solidFill>
                  <a:schemeClr val="tx1"/>
                </a:solidFill>
                <a:effectLst/>
                <a:latin typeface="Trebuchet MS" panose="020B0603020202020204" pitchFamily="34" charset="0"/>
                <a:ea typeface="+mn-ea"/>
                <a:cs typeface="+mn-cs"/>
              </a:rPr>
              <a:t>N</a:t>
            </a:r>
            <a:r>
              <a:rPr lang="fr-FR" sz="1200" b="0" i="1" kern="1200" dirty="0" smtClean="0">
                <a:solidFill>
                  <a:schemeClr val="tx1"/>
                </a:solidFill>
                <a:effectLst/>
                <a:latin typeface="Trebuchet MS" panose="020B0603020202020204" pitchFamily="34" charset="0"/>
                <a:ea typeface="+mn-ea"/>
                <a:cs typeface="+mn-cs"/>
              </a:rPr>
              <a:t>omenclature statistique des </a:t>
            </a:r>
            <a:r>
              <a:rPr lang="fr-FR" sz="1200" b="1" i="1" kern="1200" dirty="0" smtClean="0">
                <a:solidFill>
                  <a:schemeClr val="tx1"/>
                </a:solidFill>
                <a:effectLst/>
                <a:latin typeface="Trebuchet MS" panose="020B0603020202020204" pitchFamily="34" charset="0"/>
                <a:ea typeface="+mn-ea"/>
                <a:cs typeface="+mn-cs"/>
              </a:rPr>
              <a:t>a</a:t>
            </a:r>
            <a:r>
              <a:rPr lang="fr-FR" sz="1200" b="0" i="1" kern="1200" dirty="0" smtClean="0">
                <a:solidFill>
                  <a:schemeClr val="tx1"/>
                </a:solidFill>
                <a:effectLst/>
                <a:latin typeface="Trebuchet MS" panose="020B0603020202020204" pitchFamily="34" charset="0"/>
                <a:ea typeface="+mn-ea"/>
                <a:cs typeface="+mn-cs"/>
              </a:rPr>
              <a:t>ctivités économiques dans </a:t>
            </a:r>
            <a:r>
              <a:rPr lang="fr-FR" sz="1200" b="0" i="1" kern="1200" dirty="0" err="1" smtClean="0">
                <a:solidFill>
                  <a:schemeClr val="tx1"/>
                </a:solidFill>
                <a:effectLst/>
                <a:latin typeface="Trebuchet MS" panose="020B0603020202020204" pitchFamily="34" charset="0"/>
                <a:ea typeface="+mn-ea"/>
                <a:cs typeface="+mn-cs"/>
              </a:rPr>
              <a:t>la</a:t>
            </a:r>
            <a:r>
              <a:rPr lang="fr-FR" sz="1200" b="1" i="1" kern="1200" dirty="0" err="1" smtClean="0">
                <a:solidFill>
                  <a:schemeClr val="tx1"/>
                </a:solidFill>
                <a:effectLst/>
                <a:latin typeface="Trebuchet MS" panose="020B0603020202020204" pitchFamily="34" charset="0"/>
                <a:ea typeface="+mn-ea"/>
                <a:cs typeface="+mn-cs"/>
              </a:rPr>
              <a:t>C</a:t>
            </a:r>
            <a:r>
              <a:rPr lang="fr-FR" sz="1200" b="0" i="1" kern="1200" dirty="0" err="1" smtClean="0">
                <a:solidFill>
                  <a:schemeClr val="tx1"/>
                </a:solidFill>
                <a:effectLst/>
                <a:latin typeface="Trebuchet MS" panose="020B0603020202020204" pitchFamily="34" charset="0"/>
                <a:ea typeface="+mn-ea"/>
                <a:cs typeface="+mn-cs"/>
              </a:rPr>
              <a:t>ommunauté</a:t>
            </a:r>
            <a:r>
              <a:rPr lang="fr-FR" sz="1200" b="0" i="1" kern="1200" dirty="0" smtClean="0">
                <a:solidFill>
                  <a:schemeClr val="tx1"/>
                </a:solidFill>
                <a:effectLst/>
                <a:latin typeface="Trebuchet MS" panose="020B0603020202020204" pitchFamily="34" charset="0"/>
                <a:ea typeface="+mn-ea"/>
                <a:cs typeface="+mn-cs"/>
              </a:rPr>
              <a:t> </a:t>
            </a:r>
            <a:r>
              <a:rPr lang="fr-FR" sz="1200" b="1" i="1" kern="1200" dirty="0" smtClean="0">
                <a:solidFill>
                  <a:schemeClr val="tx1"/>
                </a:solidFill>
                <a:effectLst/>
                <a:latin typeface="Trebuchet MS" panose="020B0603020202020204" pitchFamily="34" charset="0"/>
                <a:ea typeface="+mn-ea"/>
                <a:cs typeface="+mn-cs"/>
              </a:rPr>
              <a:t>e</a:t>
            </a:r>
            <a:r>
              <a:rPr lang="fr-FR" sz="1200" b="0" i="1" kern="1200" dirty="0" smtClean="0">
                <a:solidFill>
                  <a:schemeClr val="tx1"/>
                </a:solidFill>
                <a:effectLst/>
                <a:latin typeface="Trebuchet MS" panose="020B0603020202020204" pitchFamily="34" charset="0"/>
                <a:ea typeface="+mn-ea"/>
                <a:cs typeface="+mn-cs"/>
              </a:rPr>
              <a:t>uropéenne (http://ec.europa.eu/eurostat/statistics-explained/index.php/Glossary:Statistical_classification_of_economic_activities_in_the_European_Community_(NACE))</a:t>
            </a:r>
            <a:endParaRPr lang="en-US" dirty="0" smtClean="0"/>
          </a:p>
          <a:p>
            <a:r>
              <a:rPr lang="en-US" dirty="0" smtClean="0"/>
              <a:t>CPA – </a:t>
            </a:r>
            <a:r>
              <a:rPr lang="en-GB" sz="1200" b="0" i="0" kern="1200" dirty="0" smtClean="0">
                <a:solidFill>
                  <a:schemeClr val="tx1"/>
                </a:solidFill>
                <a:effectLst/>
                <a:latin typeface="Trebuchet MS" panose="020B0603020202020204" pitchFamily="34" charset="0"/>
                <a:ea typeface="+mn-ea"/>
                <a:cs typeface="+mn-cs"/>
              </a:rPr>
              <a:t>is the classification of products (goods as well as services) at the level of the</a:t>
            </a:r>
            <a:r>
              <a:rPr lang="en-GB" sz="1200" b="0" i="0" u="none" kern="1200" dirty="0" smtClean="0">
                <a:solidFill>
                  <a:srgbClr val="000000"/>
                </a:solidFill>
                <a:effectLst/>
                <a:latin typeface="Trebuchet MS" panose="020B0603020202020204" pitchFamily="34" charset="0"/>
                <a:ea typeface="+mn-ea"/>
                <a:cs typeface="+mn-cs"/>
              </a:rPr>
              <a:t> </a:t>
            </a:r>
            <a:r>
              <a:rPr lang="en-GB" sz="1200" b="0" i="0" u="none" strike="noStrike" kern="1200" dirty="0" smtClean="0">
                <a:solidFill>
                  <a:srgbClr val="000000"/>
                </a:solidFill>
                <a:effectLst/>
                <a:latin typeface="Trebuchet MS" panose="020B0603020202020204" pitchFamily="34" charset="0"/>
                <a:ea typeface="+mn-ea"/>
                <a:cs typeface="+mn-cs"/>
                <a:hlinkClick r:id="rId3"/>
              </a:rPr>
              <a:t>European Union (EU)</a:t>
            </a:r>
            <a:r>
              <a:rPr lang="en-GB" sz="1200" b="0" i="0" u="none" kern="1200" dirty="0" smtClean="0">
                <a:solidFill>
                  <a:srgbClr val="000000"/>
                </a:solidFill>
                <a:effectLst/>
                <a:latin typeface="Trebuchet MS" panose="020B0603020202020204" pitchFamily="34" charset="0"/>
                <a:ea typeface="+mn-ea"/>
                <a:cs typeface="+mn-cs"/>
              </a:rPr>
              <a:t>. </a:t>
            </a:r>
            <a:r>
              <a:rPr lang="en-US" u="none" dirty="0" smtClean="0">
                <a:solidFill>
                  <a:srgbClr val="000000"/>
                </a:solidFill>
              </a:rPr>
              <a:t>(http://ec.europa.eu/eurostat/statistics-explained/index.php/Glossary:Statistical_classification_of_products_by_activity</a:t>
            </a:r>
            <a:r>
              <a:rPr lang="en-US" dirty="0" smtClean="0"/>
              <a:t>_(CPA))</a:t>
            </a:r>
          </a:p>
          <a:p>
            <a:r>
              <a:rPr lang="de-CH" dirty="0" smtClean="0"/>
              <a:t>ISIC – International Standard Industrial </a:t>
            </a:r>
            <a:r>
              <a:rPr lang="de-CH" dirty="0" err="1" smtClean="0"/>
              <a:t>Classification</a:t>
            </a:r>
            <a:r>
              <a:rPr lang="de-CH" dirty="0" smtClean="0"/>
              <a:t> </a:t>
            </a:r>
            <a:r>
              <a:rPr lang="de-CH" dirty="0" err="1" smtClean="0"/>
              <a:t>of</a:t>
            </a:r>
            <a:r>
              <a:rPr lang="de-CH" dirty="0" smtClean="0"/>
              <a:t> All </a:t>
            </a:r>
            <a:r>
              <a:rPr lang="de-CH" dirty="0" err="1" smtClean="0"/>
              <a:t>Economic</a:t>
            </a:r>
            <a:r>
              <a:rPr lang="de-CH" baseline="0" dirty="0" smtClean="0"/>
              <a:t> </a:t>
            </a:r>
            <a:r>
              <a:rPr lang="de-CH" baseline="0" dirty="0" err="1" smtClean="0"/>
              <a:t>Activities</a:t>
            </a:r>
            <a:r>
              <a:rPr lang="de-CH" baseline="0" dirty="0" smtClean="0"/>
              <a:t> (</a:t>
            </a:r>
            <a:r>
              <a:rPr lang="de-CH" baseline="0" dirty="0" err="1" smtClean="0"/>
              <a:t>published</a:t>
            </a:r>
            <a:r>
              <a:rPr lang="de-CH" baseline="0" dirty="0" smtClean="0"/>
              <a:t> </a:t>
            </a:r>
            <a:r>
              <a:rPr lang="de-CH" baseline="0" dirty="0" err="1" smtClean="0"/>
              <a:t>by</a:t>
            </a:r>
            <a:r>
              <a:rPr lang="de-CH" baseline="0" dirty="0" smtClean="0"/>
              <a:t> </a:t>
            </a:r>
            <a:r>
              <a:rPr lang="de-CH" baseline="0" dirty="0" err="1" smtClean="0"/>
              <a:t>the</a:t>
            </a:r>
            <a:r>
              <a:rPr lang="de-CH" baseline="0" dirty="0" smtClean="0"/>
              <a:t> UN)</a:t>
            </a:r>
          </a:p>
          <a:p>
            <a:r>
              <a:rPr lang="de-CH" baseline="0" dirty="0" smtClean="0"/>
              <a:t>CPC – Central </a:t>
            </a:r>
            <a:r>
              <a:rPr lang="de-CH" baseline="0" dirty="0" err="1" smtClean="0"/>
              <a:t>Product</a:t>
            </a:r>
            <a:r>
              <a:rPr lang="de-CH" baseline="0" dirty="0" smtClean="0"/>
              <a:t> </a:t>
            </a:r>
            <a:r>
              <a:rPr lang="de-CH" baseline="0" dirty="0" err="1" smtClean="0"/>
              <a:t>Classification</a:t>
            </a:r>
            <a:r>
              <a:rPr lang="de-CH" baseline="0" dirty="0" smtClean="0"/>
              <a:t> (</a:t>
            </a:r>
            <a:r>
              <a:rPr lang="de-CH" baseline="0" dirty="0" err="1" smtClean="0"/>
              <a:t>published</a:t>
            </a:r>
            <a:r>
              <a:rPr lang="de-CH" baseline="0" dirty="0" smtClean="0"/>
              <a:t> </a:t>
            </a:r>
            <a:r>
              <a:rPr lang="de-CH" baseline="0" dirty="0" err="1" smtClean="0"/>
              <a:t>by</a:t>
            </a:r>
            <a:r>
              <a:rPr lang="de-CH" baseline="0" dirty="0" smtClean="0"/>
              <a:t> </a:t>
            </a:r>
            <a:r>
              <a:rPr lang="de-CH" baseline="0" dirty="0" err="1" smtClean="0"/>
              <a:t>the</a:t>
            </a:r>
            <a:r>
              <a:rPr lang="de-CH" baseline="0" dirty="0" smtClean="0"/>
              <a:t> UN)</a:t>
            </a:r>
          </a:p>
          <a:p>
            <a:r>
              <a:rPr lang="de-CH" baseline="0" dirty="0" smtClean="0"/>
              <a:t>NOGA - </a:t>
            </a:r>
            <a:r>
              <a:rPr lang="de-DE" sz="1200" b="1" i="0" kern="1200" dirty="0" smtClean="0">
                <a:solidFill>
                  <a:schemeClr val="tx1"/>
                </a:solidFill>
                <a:effectLst/>
                <a:latin typeface="Trebuchet MS" panose="020B0603020202020204" pitchFamily="34" charset="0"/>
                <a:ea typeface="+mn-ea"/>
                <a:cs typeface="+mn-cs"/>
              </a:rPr>
              <a:t>Nomenklaturen – Allgemeine Systematik der Wirtschaftszweige (http://www.bfs.admin.ch/bfs/portal/de/index/infothek/nomenklaturen/blank/blank/noga0/vue_d_ensemble.html)</a:t>
            </a:r>
            <a:endParaRPr lang="en-GB" dirty="0" smtClean="0"/>
          </a:p>
          <a:p>
            <a:endParaRPr lang="en-US" dirty="0" smtClean="0"/>
          </a:p>
        </p:txBody>
      </p:sp>
    </p:spTree>
    <p:extLst>
      <p:ext uri="{BB962C8B-B14F-4D97-AF65-F5344CB8AC3E}">
        <p14:creationId xmlns:p14="http://schemas.microsoft.com/office/powerpoint/2010/main" val="235632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ISIC – International Standard Industrial </a:t>
            </a:r>
            <a:r>
              <a:rPr lang="de-CH" dirty="0" err="1" smtClean="0"/>
              <a:t>Classification</a:t>
            </a:r>
            <a:r>
              <a:rPr lang="de-CH" dirty="0" smtClean="0"/>
              <a:t> </a:t>
            </a:r>
            <a:r>
              <a:rPr lang="de-CH" dirty="0" err="1" smtClean="0"/>
              <a:t>of</a:t>
            </a:r>
            <a:r>
              <a:rPr lang="de-CH" dirty="0" smtClean="0"/>
              <a:t> All </a:t>
            </a:r>
            <a:r>
              <a:rPr lang="de-CH" dirty="0" err="1" smtClean="0"/>
              <a:t>Economic</a:t>
            </a:r>
            <a:r>
              <a:rPr lang="de-CH" baseline="0" dirty="0" smtClean="0"/>
              <a:t> </a:t>
            </a:r>
            <a:r>
              <a:rPr lang="de-CH" baseline="0" dirty="0" err="1" smtClean="0"/>
              <a:t>Activities</a:t>
            </a:r>
            <a:r>
              <a:rPr lang="de-CH" baseline="0" dirty="0" smtClean="0"/>
              <a:t> (</a:t>
            </a:r>
            <a:r>
              <a:rPr lang="de-CH" baseline="0" dirty="0" err="1" smtClean="0"/>
              <a:t>published</a:t>
            </a:r>
            <a:r>
              <a:rPr lang="de-CH" baseline="0" dirty="0" smtClean="0"/>
              <a:t> </a:t>
            </a:r>
            <a:r>
              <a:rPr lang="de-CH" baseline="0" dirty="0" err="1" smtClean="0"/>
              <a:t>by</a:t>
            </a:r>
            <a:r>
              <a:rPr lang="de-CH" baseline="0" dirty="0" smtClean="0"/>
              <a:t> </a:t>
            </a:r>
            <a:r>
              <a:rPr lang="de-CH" baseline="0" dirty="0" err="1" smtClean="0"/>
              <a:t>the</a:t>
            </a:r>
            <a:r>
              <a:rPr lang="de-CH" baseline="0" dirty="0" smtClean="0"/>
              <a:t> UN)</a:t>
            </a:r>
          </a:p>
          <a:p>
            <a:r>
              <a:rPr lang="de-CH" baseline="0" dirty="0" smtClean="0"/>
              <a:t>CPC – Central </a:t>
            </a:r>
            <a:r>
              <a:rPr lang="de-CH" baseline="0" dirty="0" err="1" smtClean="0"/>
              <a:t>Product</a:t>
            </a:r>
            <a:r>
              <a:rPr lang="de-CH" baseline="0" dirty="0" smtClean="0"/>
              <a:t> </a:t>
            </a:r>
            <a:r>
              <a:rPr lang="de-CH" baseline="0" dirty="0" err="1" smtClean="0"/>
              <a:t>Classification</a:t>
            </a:r>
            <a:r>
              <a:rPr lang="de-CH" baseline="0" dirty="0" smtClean="0"/>
              <a:t> (</a:t>
            </a:r>
            <a:r>
              <a:rPr lang="de-CH" baseline="0" dirty="0" err="1" smtClean="0"/>
              <a:t>published</a:t>
            </a:r>
            <a:r>
              <a:rPr lang="de-CH" baseline="0" dirty="0" smtClean="0"/>
              <a:t> </a:t>
            </a:r>
            <a:r>
              <a:rPr lang="de-CH" baseline="0" dirty="0" err="1" smtClean="0"/>
              <a:t>by</a:t>
            </a:r>
            <a:r>
              <a:rPr lang="de-CH" baseline="0" dirty="0" smtClean="0"/>
              <a:t> </a:t>
            </a:r>
            <a:r>
              <a:rPr lang="de-CH" baseline="0" dirty="0" err="1" smtClean="0"/>
              <a:t>the</a:t>
            </a:r>
            <a:r>
              <a:rPr lang="de-CH" baseline="0" dirty="0" smtClean="0"/>
              <a:t> UN)</a:t>
            </a:r>
            <a:endParaRPr lang="en-GB" dirty="0"/>
          </a:p>
        </p:txBody>
      </p:sp>
    </p:spTree>
    <p:extLst>
      <p:ext uri="{BB962C8B-B14F-4D97-AF65-F5344CB8AC3E}">
        <p14:creationId xmlns:p14="http://schemas.microsoft.com/office/powerpoint/2010/main" val="407235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a:t>
            </a:r>
            <a:r>
              <a:rPr lang="en-GB" baseline="0" dirty="0" smtClean="0"/>
              <a:t> specific data for a specific product traded on specific market can be used and incorporated on top of the global model.</a:t>
            </a:r>
            <a:endParaRPr lang="en-GB" dirty="0"/>
          </a:p>
        </p:txBody>
      </p:sp>
    </p:spTree>
    <p:extLst>
      <p:ext uri="{BB962C8B-B14F-4D97-AF65-F5344CB8AC3E}">
        <p14:creationId xmlns:p14="http://schemas.microsoft.com/office/powerpoint/2010/main" val="395808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rebuchet MS" panose="020B0603020202020204" pitchFamily="34" charset="0"/>
                <a:ea typeface="+mn-ea"/>
                <a:cs typeface="+mn-cs"/>
              </a:rPr>
              <a:t>NOGA classification, the Swiss general classification of economic activities. NOGA has the same classification as NACE, European Classification of Economic Activities, up to level 4. The transport classes used in Stucki et al. (2013) are a combination of NOGA classes. NACE derives</a:t>
            </a:r>
            <a:r>
              <a:rPr lang="en-US" sz="1200" kern="1200" baseline="0" dirty="0" smtClean="0">
                <a:solidFill>
                  <a:schemeClr val="tx1"/>
                </a:solidFill>
                <a:effectLst/>
                <a:latin typeface="Trebuchet MS" panose="020B0603020202020204" pitchFamily="34" charset="0"/>
                <a:ea typeface="+mn-ea"/>
                <a:cs typeface="+mn-cs"/>
              </a:rPr>
              <a:t> from ISIC</a:t>
            </a:r>
            <a:endParaRPr lang="en-US" dirty="0"/>
          </a:p>
        </p:txBody>
      </p:sp>
    </p:spTree>
    <p:extLst>
      <p:ext uri="{BB962C8B-B14F-4D97-AF65-F5344CB8AC3E}">
        <p14:creationId xmlns:p14="http://schemas.microsoft.com/office/powerpoint/2010/main" val="229946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effectLst/>
                <a:latin typeface="Trebuchet MS" panose="020B0603020202020204" pitchFamily="34" charset="0"/>
                <a:ea typeface="+mn-ea"/>
                <a:cs typeface="+mn-cs"/>
              </a:rPr>
              <a:t>Stucki, C. et al. (2013) Güterverkehrsintensive Branchen und Güterverkehrsströme in der Schweiz. Bundesamt für Strassen. Retrived from:	 </a:t>
            </a:r>
            <a:r>
              <a:rPr lang="de-CH" sz="1200" u="sng" kern="1200" dirty="0" smtClean="0">
                <a:solidFill>
                  <a:schemeClr val="tx1"/>
                </a:solidFill>
                <a:effectLst/>
                <a:latin typeface="Trebuchet MS" panose="020B0603020202020204" pitchFamily="34" charset="0"/>
                <a:ea typeface="+mn-ea"/>
                <a:cs typeface="+mn-cs"/>
                <a:hlinkClick r:id="rId3"/>
              </a:rPr>
              <a:t>http://www.ub.unibas.ch/digi/a125/sachdok/2013/BAU_1_6153553.pdf</a:t>
            </a:r>
            <a:r>
              <a:rPr lang="de-CH" sz="1200" kern="1200" dirty="0" smtClean="0">
                <a:solidFill>
                  <a:schemeClr val="tx1"/>
                </a:solidFill>
                <a:effectLst/>
                <a:latin typeface="Trebuchet MS" panose="020B0603020202020204" pitchFamily="34" charset="0"/>
                <a:ea typeface="+mn-ea"/>
                <a:cs typeface="+mn-cs"/>
              </a:rPr>
              <a:t>, 19 February 2016</a:t>
            </a:r>
            <a:endParaRPr lang="en-US" sz="1200" kern="1200" dirty="0" smtClean="0">
              <a:solidFill>
                <a:schemeClr val="tx1"/>
              </a:solidFill>
              <a:effectLst/>
              <a:latin typeface="Trebuchet MS" panose="020B0603020202020204" pitchFamily="34" charset="0"/>
              <a:ea typeface="+mn-ea"/>
              <a:cs typeface="+mn-cs"/>
            </a:endParaRPr>
          </a:p>
          <a:p>
            <a:endParaRPr lang="en-US" dirty="0"/>
          </a:p>
        </p:txBody>
      </p:sp>
    </p:spTree>
    <p:extLst>
      <p:ext uri="{BB962C8B-B14F-4D97-AF65-F5344CB8AC3E}">
        <p14:creationId xmlns:p14="http://schemas.microsoft.com/office/powerpoint/2010/main" val="203728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r>
              <a:rPr lang="en-GB" baseline="0" dirty="0" smtClean="0"/>
              <a:t> file: activity_overview_2016-04-18_cut-off_with_scores_TL</a:t>
            </a:r>
          </a:p>
          <a:p>
            <a:r>
              <a:rPr lang="en-GB" baseline="0" dirty="0" smtClean="0"/>
              <a:t>Confirms the theory; the Swiss supply chains are most of the times “cleaner” (because of shorter transport distances and cleaner electricity) than the global ones.</a:t>
            </a:r>
          </a:p>
        </p:txBody>
      </p:sp>
    </p:spTree>
    <p:extLst>
      <p:ext uri="{BB962C8B-B14F-4D97-AF65-F5344CB8AC3E}">
        <p14:creationId xmlns:p14="http://schemas.microsoft.com/office/powerpoint/2010/main" val="332146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Data availability limitation </a:t>
            </a:r>
          </a:p>
          <a:p>
            <a:pPr lvl="1"/>
            <a:r>
              <a:rPr lang="en-GB" sz="1600" dirty="0" smtClean="0"/>
              <a:t>Lack of data on the more detailed regional level</a:t>
            </a:r>
          </a:p>
          <a:p>
            <a:pPr lvl="1"/>
            <a:r>
              <a:rPr lang="en-GB" sz="1600" dirty="0" smtClean="0"/>
              <a:t>Inconsistent classification -&gt; matching is needed</a:t>
            </a:r>
          </a:p>
          <a:p>
            <a:pPr lvl="1"/>
            <a:r>
              <a:rPr lang="en-GB" sz="1600" dirty="0" smtClean="0"/>
              <a:t>The classifications are often two coarse (e.g. only 20 product groups)</a:t>
            </a:r>
          </a:p>
          <a:p>
            <a:pPr lvl="1"/>
            <a:r>
              <a:rPr lang="en-GB" sz="1600" dirty="0" smtClean="0"/>
              <a:t>Trans-continental statistics are very limited</a:t>
            </a:r>
          </a:p>
          <a:p>
            <a:r>
              <a:rPr lang="en-GB" sz="1800" dirty="0" smtClean="0"/>
              <a:t>Systematic and consistent approach towards transport data modelling is needed</a:t>
            </a:r>
          </a:p>
          <a:p>
            <a:pPr marL="0" indent="0">
              <a:buNone/>
            </a:pPr>
            <a:r>
              <a:rPr lang="en-GB" b="1" dirty="0" smtClean="0">
                <a:solidFill>
                  <a:srgbClr val="FF0000"/>
                </a:solidFill>
              </a:rPr>
              <a:t>Conclusion</a:t>
            </a:r>
          </a:p>
          <a:p>
            <a:r>
              <a:rPr lang="en-GB" sz="1800" dirty="0" smtClean="0"/>
              <a:t>Significant difference in LCIA scores of many supply chains when using the global model and when including the regional transport distances</a:t>
            </a:r>
          </a:p>
          <a:p>
            <a:r>
              <a:rPr lang="en-GB" sz="1800" dirty="0" smtClean="0"/>
              <a:t>Future steps towards the inclusion of more regionalised transport data would be beneficial once more data is available </a:t>
            </a:r>
          </a:p>
          <a:p>
            <a:endParaRPr lang="en-GB" dirty="0"/>
          </a:p>
        </p:txBody>
      </p:sp>
    </p:spTree>
    <p:extLst>
      <p:ext uri="{BB962C8B-B14F-4D97-AF65-F5344CB8AC3E}">
        <p14:creationId xmlns:p14="http://schemas.microsoft.com/office/powerpoint/2010/main" val="2104095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1409700"/>
          </a:xfrm>
          <a:prstGeom prst="rect">
            <a:avLst/>
          </a:prstGeom>
        </p:spPr>
      </p:pic>
      <p:sp>
        <p:nvSpPr>
          <p:cNvPr id="6" name="TextBox 5"/>
          <p:cNvSpPr txBox="1"/>
          <p:nvPr userDrawn="1"/>
        </p:nvSpPr>
        <p:spPr>
          <a:xfrm>
            <a:off x="257010" y="89867"/>
            <a:ext cx="1720513" cy="1200329"/>
          </a:xfrm>
          <a:prstGeom prst="rect">
            <a:avLst/>
          </a:prstGeom>
          <a:noFill/>
        </p:spPr>
        <p:txBody>
          <a:bodyPr wrap="square" rtlCol="0">
            <a:spAutoFit/>
          </a:bodyPr>
          <a:lstStyle/>
          <a:p>
            <a:pPr algn="l">
              <a:lnSpc>
                <a:spcPct val="150000"/>
              </a:lnSpc>
            </a:pPr>
            <a:r>
              <a:rPr lang="de-CH" sz="1200" b="0" i="0" dirty="0" smtClean="0">
                <a:solidFill>
                  <a:schemeClr val="bg1"/>
                </a:solidFill>
                <a:latin typeface="+mj-lt"/>
              </a:rPr>
              <a:t>The</a:t>
            </a:r>
            <a:r>
              <a:rPr lang="de-CH" sz="1200" b="0" i="0" baseline="0" dirty="0" smtClean="0">
                <a:solidFill>
                  <a:schemeClr val="bg1"/>
                </a:solidFill>
                <a:latin typeface="+mj-lt"/>
              </a:rPr>
              <a:t> </a:t>
            </a:r>
            <a:r>
              <a:rPr lang="de-CH" sz="1200" b="0" i="0" baseline="0" dirty="0" err="1" smtClean="0">
                <a:solidFill>
                  <a:schemeClr val="bg1"/>
                </a:solidFill>
                <a:latin typeface="+mj-lt"/>
              </a:rPr>
              <a:t>world’s</a:t>
            </a:r>
            <a:r>
              <a:rPr lang="de-CH" sz="1200" b="0" i="0" baseline="0" dirty="0" smtClean="0">
                <a:solidFill>
                  <a:schemeClr val="bg1"/>
                </a:solidFill>
                <a:latin typeface="+mj-lt"/>
              </a:rPr>
              <a:t> </a:t>
            </a:r>
            <a:r>
              <a:rPr lang="de-CH" sz="1200" b="0" i="0" baseline="0" dirty="0" err="1" smtClean="0">
                <a:solidFill>
                  <a:schemeClr val="bg1"/>
                </a:solidFill>
                <a:latin typeface="+mj-lt"/>
              </a:rPr>
              <a:t>most</a:t>
            </a:r>
            <a:r>
              <a:rPr lang="de-CH" sz="1200" b="0" i="0" baseline="0" dirty="0" smtClean="0">
                <a:solidFill>
                  <a:schemeClr val="bg1"/>
                </a:solidFill>
                <a:latin typeface="+mj-lt"/>
              </a:rPr>
              <a:t> </a:t>
            </a:r>
            <a:r>
              <a:rPr lang="de-CH" sz="1200" b="0" i="0" baseline="0" dirty="0" err="1" smtClean="0">
                <a:solidFill>
                  <a:schemeClr val="bg1"/>
                </a:solidFill>
                <a:latin typeface="+mj-lt"/>
              </a:rPr>
              <a:t>consistent</a:t>
            </a:r>
            <a:r>
              <a:rPr lang="de-CH" sz="1200" b="0" i="0" baseline="0" dirty="0" smtClean="0">
                <a:solidFill>
                  <a:schemeClr val="bg1"/>
                </a:solidFill>
                <a:latin typeface="+mj-lt"/>
              </a:rPr>
              <a:t> and transparent Life Cycle </a:t>
            </a:r>
            <a:r>
              <a:rPr lang="de-CH" sz="1200" b="0" i="0" baseline="0" dirty="0" err="1" smtClean="0">
                <a:solidFill>
                  <a:schemeClr val="bg1"/>
                </a:solidFill>
                <a:latin typeface="+mj-lt"/>
              </a:rPr>
              <a:t>Inventory</a:t>
            </a:r>
            <a:r>
              <a:rPr lang="de-CH" sz="1200" b="0" i="0" baseline="0" dirty="0" smtClean="0">
                <a:solidFill>
                  <a:schemeClr val="bg1"/>
                </a:solidFill>
                <a:latin typeface="+mj-lt"/>
              </a:rPr>
              <a:t> </a:t>
            </a:r>
            <a:r>
              <a:rPr lang="de-CH" sz="1200" b="0" i="0" baseline="0" dirty="0" err="1" smtClean="0">
                <a:solidFill>
                  <a:schemeClr val="bg1"/>
                </a:solidFill>
                <a:latin typeface="+mj-lt"/>
              </a:rPr>
              <a:t>database</a:t>
            </a:r>
            <a:endParaRPr lang="de-CH" sz="1200" b="0" i="0" dirty="0">
              <a:solidFill>
                <a:schemeClr val="bg1"/>
              </a:solidFill>
              <a:latin typeface="+mj-lt"/>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6725" b="26725"/>
          <a:stretch/>
        </p:blipFill>
        <p:spPr>
          <a:xfrm>
            <a:off x="0" y="6212354"/>
            <a:ext cx="9906000" cy="657923"/>
          </a:xfrm>
          <a:prstGeom prst="rect">
            <a:avLst/>
          </a:prstGeom>
        </p:spPr>
      </p:pic>
      <p:grpSp>
        <p:nvGrpSpPr>
          <p:cNvPr id="117" name="Group 116"/>
          <p:cNvGrpSpPr>
            <a:grpSpLocks noChangeAspect="1"/>
          </p:cNvGrpSpPr>
          <p:nvPr userDrawn="1"/>
        </p:nvGrpSpPr>
        <p:grpSpPr>
          <a:xfrm>
            <a:off x="1820012" y="6406191"/>
            <a:ext cx="6141195" cy="263169"/>
            <a:chOff x="406492" y="6369843"/>
            <a:chExt cx="8409264" cy="360363"/>
          </a:xfrm>
        </p:grpSpPr>
        <p:grpSp>
          <p:nvGrpSpPr>
            <p:cNvPr id="39" name="Group 21"/>
            <p:cNvGrpSpPr>
              <a:grpSpLocks noChangeAspect="1"/>
            </p:cNvGrpSpPr>
            <p:nvPr userDrawn="1"/>
          </p:nvGrpSpPr>
          <p:grpSpPr bwMode="auto">
            <a:xfrm>
              <a:off x="406492" y="6404354"/>
              <a:ext cx="1316936" cy="288000"/>
              <a:chOff x="2859" y="2103"/>
              <a:chExt cx="1038" cy="227"/>
            </a:xfrm>
          </p:grpSpPr>
          <p:sp>
            <p:nvSpPr>
              <p:cNvPr id="41" name="Rectangle 22"/>
              <p:cNvSpPr>
                <a:spLocks noChangeArrowheads="1"/>
              </p:cNvSpPr>
              <p:nvPr userDrawn="1"/>
            </p:nvSpPr>
            <p:spPr bwMode="auto">
              <a:xfrm>
                <a:off x="2859" y="2103"/>
                <a:ext cx="1038" cy="227"/>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2" name="Freeform 23"/>
              <p:cNvSpPr>
                <a:spLocks noEditPoints="1"/>
              </p:cNvSpPr>
              <p:nvPr userDrawn="1"/>
            </p:nvSpPr>
            <p:spPr bwMode="auto">
              <a:xfrm>
                <a:off x="2859" y="2117"/>
                <a:ext cx="205" cy="213"/>
              </a:xfrm>
              <a:custGeom>
                <a:avLst/>
                <a:gdLst>
                  <a:gd name="T0" fmla="*/ 325 w 819"/>
                  <a:gd name="T1" fmla="*/ 303 h 852"/>
                  <a:gd name="T2" fmla="*/ 137 w 819"/>
                  <a:gd name="T3" fmla="*/ 320 h 852"/>
                  <a:gd name="T4" fmla="*/ 136 w 819"/>
                  <a:gd name="T5" fmla="*/ 366 h 852"/>
                  <a:gd name="T6" fmla="*/ 136 w 819"/>
                  <a:gd name="T7" fmla="*/ 417 h 852"/>
                  <a:gd name="T8" fmla="*/ 137 w 819"/>
                  <a:gd name="T9" fmla="*/ 458 h 852"/>
                  <a:gd name="T10" fmla="*/ 327 w 819"/>
                  <a:gd name="T11" fmla="*/ 637 h 852"/>
                  <a:gd name="T12" fmla="*/ 489 w 819"/>
                  <a:gd name="T13" fmla="*/ 459 h 852"/>
                  <a:gd name="T14" fmla="*/ 527 w 819"/>
                  <a:gd name="T15" fmla="*/ 457 h 852"/>
                  <a:gd name="T16" fmla="*/ 584 w 819"/>
                  <a:gd name="T17" fmla="*/ 457 h 852"/>
                  <a:gd name="T18" fmla="*/ 640 w 819"/>
                  <a:gd name="T19" fmla="*/ 457 h 852"/>
                  <a:gd name="T20" fmla="*/ 679 w 819"/>
                  <a:gd name="T21" fmla="*/ 459 h 852"/>
                  <a:gd name="T22" fmla="*/ 489 w 819"/>
                  <a:gd name="T23" fmla="*/ 303 h 852"/>
                  <a:gd name="T24" fmla="*/ 327 w 819"/>
                  <a:gd name="T25" fmla="*/ 124 h 852"/>
                  <a:gd name="T26" fmla="*/ 466 w 819"/>
                  <a:gd name="T27" fmla="*/ 0 h 852"/>
                  <a:gd name="T28" fmla="*/ 515 w 819"/>
                  <a:gd name="T29" fmla="*/ 3 h 852"/>
                  <a:gd name="T30" fmla="*/ 585 w 819"/>
                  <a:gd name="T31" fmla="*/ 11 h 852"/>
                  <a:gd name="T32" fmla="*/ 663 w 819"/>
                  <a:gd name="T33" fmla="*/ 22 h 852"/>
                  <a:gd name="T34" fmla="*/ 739 w 819"/>
                  <a:gd name="T35" fmla="*/ 37 h 852"/>
                  <a:gd name="T36" fmla="*/ 799 w 819"/>
                  <a:gd name="T37" fmla="*/ 55 h 852"/>
                  <a:gd name="T38" fmla="*/ 819 w 819"/>
                  <a:gd name="T39" fmla="*/ 126 h 852"/>
                  <a:gd name="T40" fmla="*/ 817 w 819"/>
                  <a:gd name="T41" fmla="*/ 242 h 852"/>
                  <a:gd name="T42" fmla="*/ 806 w 819"/>
                  <a:gd name="T43" fmla="*/ 355 h 852"/>
                  <a:gd name="T44" fmla="*/ 785 w 819"/>
                  <a:gd name="T45" fmla="*/ 461 h 852"/>
                  <a:gd name="T46" fmla="*/ 750 w 819"/>
                  <a:gd name="T47" fmla="*/ 557 h 852"/>
                  <a:gd name="T48" fmla="*/ 705 w 819"/>
                  <a:gd name="T49" fmla="*/ 631 h 852"/>
                  <a:gd name="T50" fmla="*/ 667 w 819"/>
                  <a:gd name="T51" fmla="*/ 681 h 852"/>
                  <a:gd name="T52" fmla="*/ 625 w 819"/>
                  <a:gd name="T53" fmla="*/ 723 h 852"/>
                  <a:gd name="T54" fmla="*/ 571 w 819"/>
                  <a:gd name="T55" fmla="*/ 769 h 852"/>
                  <a:gd name="T56" fmla="*/ 482 w 819"/>
                  <a:gd name="T57" fmla="*/ 828 h 852"/>
                  <a:gd name="T58" fmla="*/ 439 w 819"/>
                  <a:gd name="T59" fmla="*/ 847 h 852"/>
                  <a:gd name="T60" fmla="*/ 405 w 819"/>
                  <a:gd name="T61" fmla="*/ 852 h 852"/>
                  <a:gd name="T62" fmla="*/ 371 w 819"/>
                  <a:gd name="T63" fmla="*/ 844 h 852"/>
                  <a:gd name="T64" fmla="*/ 330 w 819"/>
                  <a:gd name="T65" fmla="*/ 823 h 852"/>
                  <a:gd name="T66" fmla="*/ 257 w 819"/>
                  <a:gd name="T67" fmla="*/ 778 h 852"/>
                  <a:gd name="T68" fmla="*/ 174 w 819"/>
                  <a:gd name="T69" fmla="*/ 707 h 852"/>
                  <a:gd name="T70" fmla="*/ 102 w 819"/>
                  <a:gd name="T71" fmla="*/ 615 h 852"/>
                  <a:gd name="T72" fmla="*/ 49 w 819"/>
                  <a:gd name="T73" fmla="*/ 512 h 852"/>
                  <a:gd name="T74" fmla="*/ 19 w 819"/>
                  <a:gd name="T75" fmla="*/ 404 h 852"/>
                  <a:gd name="T76" fmla="*/ 4 w 819"/>
                  <a:gd name="T77" fmla="*/ 287 h 852"/>
                  <a:gd name="T78" fmla="*/ 0 w 819"/>
                  <a:gd name="T79" fmla="*/ 158 h 852"/>
                  <a:gd name="T80" fmla="*/ 0 w 819"/>
                  <a:gd name="T81" fmla="*/ 62 h 852"/>
                  <a:gd name="T82" fmla="*/ 28 w 819"/>
                  <a:gd name="T83" fmla="*/ 53 h 852"/>
                  <a:gd name="T84" fmla="*/ 89 w 819"/>
                  <a:gd name="T85" fmla="*/ 36 h 852"/>
                  <a:gd name="T86" fmla="*/ 172 w 819"/>
                  <a:gd name="T87" fmla="*/ 18 h 852"/>
                  <a:gd name="T88" fmla="*/ 243 w 819"/>
                  <a:gd name="T89" fmla="*/ 7 h 852"/>
                  <a:gd name="T90" fmla="*/ 316 w 819"/>
                  <a:gd name="T91" fmla="*/ 2 h 852"/>
                  <a:gd name="T92" fmla="*/ 399 w 819"/>
                  <a:gd name="T93"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9" h="852">
                    <a:moveTo>
                      <a:pt x="327" y="124"/>
                    </a:moveTo>
                    <a:lnTo>
                      <a:pt x="325" y="303"/>
                    </a:lnTo>
                    <a:lnTo>
                      <a:pt x="140" y="303"/>
                    </a:lnTo>
                    <a:lnTo>
                      <a:pt x="137" y="320"/>
                    </a:lnTo>
                    <a:lnTo>
                      <a:pt x="136" y="342"/>
                    </a:lnTo>
                    <a:lnTo>
                      <a:pt x="136" y="366"/>
                    </a:lnTo>
                    <a:lnTo>
                      <a:pt x="136" y="392"/>
                    </a:lnTo>
                    <a:lnTo>
                      <a:pt x="136" y="417"/>
                    </a:lnTo>
                    <a:lnTo>
                      <a:pt x="136" y="440"/>
                    </a:lnTo>
                    <a:lnTo>
                      <a:pt x="137" y="458"/>
                    </a:lnTo>
                    <a:lnTo>
                      <a:pt x="326" y="458"/>
                    </a:lnTo>
                    <a:lnTo>
                      <a:pt x="327" y="637"/>
                    </a:lnTo>
                    <a:lnTo>
                      <a:pt x="488" y="637"/>
                    </a:lnTo>
                    <a:lnTo>
                      <a:pt x="489" y="459"/>
                    </a:lnTo>
                    <a:lnTo>
                      <a:pt x="505" y="458"/>
                    </a:lnTo>
                    <a:lnTo>
                      <a:pt x="527" y="457"/>
                    </a:lnTo>
                    <a:lnTo>
                      <a:pt x="555" y="457"/>
                    </a:lnTo>
                    <a:lnTo>
                      <a:pt x="584" y="457"/>
                    </a:lnTo>
                    <a:lnTo>
                      <a:pt x="614" y="457"/>
                    </a:lnTo>
                    <a:lnTo>
                      <a:pt x="640" y="457"/>
                    </a:lnTo>
                    <a:lnTo>
                      <a:pt x="663" y="458"/>
                    </a:lnTo>
                    <a:lnTo>
                      <a:pt x="679" y="459"/>
                    </a:lnTo>
                    <a:lnTo>
                      <a:pt x="679" y="303"/>
                    </a:lnTo>
                    <a:lnTo>
                      <a:pt x="489" y="303"/>
                    </a:lnTo>
                    <a:lnTo>
                      <a:pt x="489" y="124"/>
                    </a:lnTo>
                    <a:lnTo>
                      <a:pt x="327" y="124"/>
                    </a:lnTo>
                    <a:close/>
                    <a:moveTo>
                      <a:pt x="435" y="0"/>
                    </a:moveTo>
                    <a:lnTo>
                      <a:pt x="466" y="0"/>
                    </a:lnTo>
                    <a:lnTo>
                      <a:pt x="487" y="2"/>
                    </a:lnTo>
                    <a:lnTo>
                      <a:pt x="515" y="3"/>
                    </a:lnTo>
                    <a:lnTo>
                      <a:pt x="549" y="5"/>
                    </a:lnTo>
                    <a:lnTo>
                      <a:pt x="585" y="11"/>
                    </a:lnTo>
                    <a:lnTo>
                      <a:pt x="624" y="16"/>
                    </a:lnTo>
                    <a:lnTo>
                      <a:pt x="663" y="22"/>
                    </a:lnTo>
                    <a:lnTo>
                      <a:pt x="702" y="28"/>
                    </a:lnTo>
                    <a:lnTo>
                      <a:pt x="739" y="37"/>
                    </a:lnTo>
                    <a:lnTo>
                      <a:pt x="771" y="46"/>
                    </a:lnTo>
                    <a:lnTo>
                      <a:pt x="799" y="55"/>
                    </a:lnTo>
                    <a:lnTo>
                      <a:pt x="819" y="67"/>
                    </a:lnTo>
                    <a:lnTo>
                      <a:pt x="819" y="126"/>
                    </a:lnTo>
                    <a:lnTo>
                      <a:pt x="818" y="184"/>
                    </a:lnTo>
                    <a:lnTo>
                      <a:pt x="817" y="242"/>
                    </a:lnTo>
                    <a:lnTo>
                      <a:pt x="813" y="300"/>
                    </a:lnTo>
                    <a:lnTo>
                      <a:pt x="806" y="355"/>
                    </a:lnTo>
                    <a:lnTo>
                      <a:pt x="798" y="408"/>
                    </a:lnTo>
                    <a:lnTo>
                      <a:pt x="785" y="461"/>
                    </a:lnTo>
                    <a:lnTo>
                      <a:pt x="770" y="509"/>
                    </a:lnTo>
                    <a:lnTo>
                      <a:pt x="750" y="557"/>
                    </a:lnTo>
                    <a:lnTo>
                      <a:pt x="725" y="600"/>
                    </a:lnTo>
                    <a:lnTo>
                      <a:pt x="705" y="631"/>
                    </a:lnTo>
                    <a:lnTo>
                      <a:pt x="686" y="656"/>
                    </a:lnTo>
                    <a:lnTo>
                      <a:pt x="667" y="681"/>
                    </a:lnTo>
                    <a:lnTo>
                      <a:pt x="647" y="701"/>
                    </a:lnTo>
                    <a:lnTo>
                      <a:pt x="625" y="723"/>
                    </a:lnTo>
                    <a:lnTo>
                      <a:pt x="601" y="745"/>
                    </a:lnTo>
                    <a:lnTo>
                      <a:pt x="571" y="769"/>
                    </a:lnTo>
                    <a:lnTo>
                      <a:pt x="507" y="812"/>
                    </a:lnTo>
                    <a:lnTo>
                      <a:pt x="482" y="828"/>
                    </a:lnTo>
                    <a:lnTo>
                      <a:pt x="459" y="839"/>
                    </a:lnTo>
                    <a:lnTo>
                      <a:pt x="439" y="847"/>
                    </a:lnTo>
                    <a:lnTo>
                      <a:pt x="421" y="852"/>
                    </a:lnTo>
                    <a:lnTo>
                      <a:pt x="405" y="852"/>
                    </a:lnTo>
                    <a:lnTo>
                      <a:pt x="389" y="849"/>
                    </a:lnTo>
                    <a:lnTo>
                      <a:pt x="371" y="844"/>
                    </a:lnTo>
                    <a:lnTo>
                      <a:pt x="352" y="835"/>
                    </a:lnTo>
                    <a:lnTo>
                      <a:pt x="330" y="823"/>
                    </a:lnTo>
                    <a:lnTo>
                      <a:pt x="303" y="807"/>
                    </a:lnTo>
                    <a:lnTo>
                      <a:pt x="257" y="778"/>
                    </a:lnTo>
                    <a:lnTo>
                      <a:pt x="214" y="745"/>
                    </a:lnTo>
                    <a:lnTo>
                      <a:pt x="174" y="707"/>
                    </a:lnTo>
                    <a:lnTo>
                      <a:pt x="140" y="667"/>
                    </a:lnTo>
                    <a:lnTo>
                      <a:pt x="102" y="615"/>
                    </a:lnTo>
                    <a:lnTo>
                      <a:pt x="73" y="564"/>
                    </a:lnTo>
                    <a:lnTo>
                      <a:pt x="49" y="512"/>
                    </a:lnTo>
                    <a:lnTo>
                      <a:pt x="31" y="459"/>
                    </a:lnTo>
                    <a:lnTo>
                      <a:pt x="19" y="404"/>
                    </a:lnTo>
                    <a:lnTo>
                      <a:pt x="10" y="347"/>
                    </a:lnTo>
                    <a:lnTo>
                      <a:pt x="4" y="287"/>
                    </a:lnTo>
                    <a:lnTo>
                      <a:pt x="1" y="224"/>
                    </a:lnTo>
                    <a:lnTo>
                      <a:pt x="0" y="158"/>
                    </a:lnTo>
                    <a:lnTo>
                      <a:pt x="0" y="86"/>
                    </a:lnTo>
                    <a:lnTo>
                      <a:pt x="0" y="62"/>
                    </a:lnTo>
                    <a:lnTo>
                      <a:pt x="15" y="58"/>
                    </a:lnTo>
                    <a:lnTo>
                      <a:pt x="28" y="53"/>
                    </a:lnTo>
                    <a:lnTo>
                      <a:pt x="42" y="49"/>
                    </a:lnTo>
                    <a:lnTo>
                      <a:pt x="89" y="36"/>
                    </a:lnTo>
                    <a:lnTo>
                      <a:pt x="132" y="26"/>
                    </a:lnTo>
                    <a:lnTo>
                      <a:pt x="172" y="18"/>
                    </a:lnTo>
                    <a:lnTo>
                      <a:pt x="208" y="12"/>
                    </a:lnTo>
                    <a:lnTo>
                      <a:pt x="243" y="7"/>
                    </a:lnTo>
                    <a:lnTo>
                      <a:pt x="278" y="4"/>
                    </a:lnTo>
                    <a:lnTo>
                      <a:pt x="316" y="2"/>
                    </a:lnTo>
                    <a:lnTo>
                      <a:pt x="355" y="2"/>
                    </a:lnTo>
                    <a:lnTo>
                      <a:pt x="399" y="0"/>
                    </a:lnTo>
                    <a:lnTo>
                      <a:pt x="435"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24"/>
              <p:cNvSpPr>
                <a:spLocks/>
              </p:cNvSpPr>
              <p:nvPr userDrawn="1"/>
            </p:nvSpPr>
            <p:spPr bwMode="auto">
              <a:xfrm>
                <a:off x="2893" y="2148"/>
                <a:ext cx="136" cy="128"/>
              </a:xfrm>
              <a:custGeom>
                <a:avLst/>
                <a:gdLst>
                  <a:gd name="T0" fmla="*/ 191 w 543"/>
                  <a:gd name="T1" fmla="*/ 0 h 513"/>
                  <a:gd name="T2" fmla="*/ 353 w 543"/>
                  <a:gd name="T3" fmla="*/ 0 h 513"/>
                  <a:gd name="T4" fmla="*/ 353 w 543"/>
                  <a:gd name="T5" fmla="*/ 178 h 513"/>
                  <a:gd name="T6" fmla="*/ 543 w 543"/>
                  <a:gd name="T7" fmla="*/ 179 h 513"/>
                  <a:gd name="T8" fmla="*/ 543 w 543"/>
                  <a:gd name="T9" fmla="*/ 335 h 513"/>
                  <a:gd name="T10" fmla="*/ 527 w 543"/>
                  <a:gd name="T11" fmla="*/ 334 h 513"/>
                  <a:gd name="T12" fmla="*/ 504 w 543"/>
                  <a:gd name="T13" fmla="*/ 333 h 513"/>
                  <a:gd name="T14" fmla="*/ 478 w 543"/>
                  <a:gd name="T15" fmla="*/ 333 h 513"/>
                  <a:gd name="T16" fmla="*/ 448 w 543"/>
                  <a:gd name="T17" fmla="*/ 333 h 513"/>
                  <a:gd name="T18" fmla="*/ 419 w 543"/>
                  <a:gd name="T19" fmla="*/ 333 h 513"/>
                  <a:gd name="T20" fmla="*/ 391 w 543"/>
                  <a:gd name="T21" fmla="*/ 333 h 513"/>
                  <a:gd name="T22" fmla="*/ 369 w 543"/>
                  <a:gd name="T23" fmla="*/ 334 h 513"/>
                  <a:gd name="T24" fmla="*/ 353 w 543"/>
                  <a:gd name="T25" fmla="*/ 335 h 513"/>
                  <a:gd name="T26" fmla="*/ 352 w 543"/>
                  <a:gd name="T27" fmla="*/ 513 h 513"/>
                  <a:gd name="T28" fmla="*/ 191 w 543"/>
                  <a:gd name="T29" fmla="*/ 513 h 513"/>
                  <a:gd name="T30" fmla="*/ 190 w 543"/>
                  <a:gd name="T31" fmla="*/ 334 h 513"/>
                  <a:gd name="T32" fmla="*/ 1 w 543"/>
                  <a:gd name="T33" fmla="*/ 334 h 513"/>
                  <a:gd name="T34" fmla="*/ 0 w 543"/>
                  <a:gd name="T35" fmla="*/ 316 h 513"/>
                  <a:gd name="T36" fmla="*/ 0 w 543"/>
                  <a:gd name="T37" fmla="*/ 293 h 513"/>
                  <a:gd name="T38" fmla="*/ 0 w 543"/>
                  <a:gd name="T39" fmla="*/ 268 h 513"/>
                  <a:gd name="T40" fmla="*/ 0 w 543"/>
                  <a:gd name="T41" fmla="*/ 242 h 513"/>
                  <a:gd name="T42" fmla="*/ 0 w 543"/>
                  <a:gd name="T43" fmla="*/ 218 h 513"/>
                  <a:gd name="T44" fmla="*/ 1 w 543"/>
                  <a:gd name="T45" fmla="*/ 196 h 513"/>
                  <a:gd name="T46" fmla="*/ 4 w 543"/>
                  <a:gd name="T47" fmla="*/ 179 h 513"/>
                  <a:gd name="T48" fmla="*/ 189 w 543"/>
                  <a:gd name="T49" fmla="*/ 179 h 513"/>
                  <a:gd name="T50" fmla="*/ 191 w 543"/>
                  <a:gd name="T5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513">
                    <a:moveTo>
                      <a:pt x="191" y="0"/>
                    </a:moveTo>
                    <a:lnTo>
                      <a:pt x="353" y="0"/>
                    </a:lnTo>
                    <a:lnTo>
                      <a:pt x="353" y="178"/>
                    </a:lnTo>
                    <a:lnTo>
                      <a:pt x="543" y="179"/>
                    </a:lnTo>
                    <a:lnTo>
                      <a:pt x="543" y="335"/>
                    </a:lnTo>
                    <a:lnTo>
                      <a:pt x="527" y="334"/>
                    </a:lnTo>
                    <a:lnTo>
                      <a:pt x="504" y="333"/>
                    </a:lnTo>
                    <a:lnTo>
                      <a:pt x="478" y="333"/>
                    </a:lnTo>
                    <a:lnTo>
                      <a:pt x="448" y="333"/>
                    </a:lnTo>
                    <a:lnTo>
                      <a:pt x="419" y="333"/>
                    </a:lnTo>
                    <a:lnTo>
                      <a:pt x="391" y="333"/>
                    </a:lnTo>
                    <a:lnTo>
                      <a:pt x="369" y="334"/>
                    </a:lnTo>
                    <a:lnTo>
                      <a:pt x="353" y="335"/>
                    </a:lnTo>
                    <a:lnTo>
                      <a:pt x="352" y="513"/>
                    </a:lnTo>
                    <a:lnTo>
                      <a:pt x="191" y="513"/>
                    </a:lnTo>
                    <a:lnTo>
                      <a:pt x="190" y="334"/>
                    </a:lnTo>
                    <a:lnTo>
                      <a:pt x="1" y="334"/>
                    </a:lnTo>
                    <a:lnTo>
                      <a:pt x="0" y="316"/>
                    </a:lnTo>
                    <a:lnTo>
                      <a:pt x="0" y="293"/>
                    </a:lnTo>
                    <a:lnTo>
                      <a:pt x="0" y="268"/>
                    </a:lnTo>
                    <a:lnTo>
                      <a:pt x="0" y="242"/>
                    </a:lnTo>
                    <a:lnTo>
                      <a:pt x="0" y="218"/>
                    </a:lnTo>
                    <a:lnTo>
                      <a:pt x="1" y="196"/>
                    </a:lnTo>
                    <a:lnTo>
                      <a:pt x="4" y="179"/>
                    </a:lnTo>
                    <a:lnTo>
                      <a:pt x="189" y="179"/>
                    </a:lnTo>
                    <a:lnTo>
                      <a:pt x="19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4" name="Freeform 25"/>
              <p:cNvSpPr>
                <a:spLocks noEditPoints="1"/>
              </p:cNvSpPr>
              <p:nvPr userDrawn="1"/>
            </p:nvSpPr>
            <p:spPr bwMode="auto">
              <a:xfrm>
                <a:off x="3136" y="2177"/>
                <a:ext cx="752" cy="136"/>
              </a:xfrm>
              <a:custGeom>
                <a:avLst/>
                <a:gdLst>
                  <a:gd name="T0" fmla="*/ 2433 w 3006"/>
                  <a:gd name="T1" fmla="*/ 238 h 546"/>
                  <a:gd name="T2" fmla="*/ 2506 w 3006"/>
                  <a:gd name="T3" fmla="*/ 366 h 546"/>
                  <a:gd name="T4" fmla="*/ 2585 w 3006"/>
                  <a:gd name="T5" fmla="*/ 243 h 546"/>
                  <a:gd name="T6" fmla="*/ 566 w 3006"/>
                  <a:gd name="T7" fmla="*/ 170 h 546"/>
                  <a:gd name="T8" fmla="*/ 524 w 3006"/>
                  <a:gd name="T9" fmla="*/ 324 h 546"/>
                  <a:gd name="T10" fmla="*/ 651 w 3006"/>
                  <a:gd name="T11" fmla="*/ 312 h 546"/>
                  <a:gd name="T12" fmla="*/ 635 w 3006"/>
                  <a:gd name="T13" fmla="*/ 187 h 546"/>
                  <a:gd name="T14" fmla="*/ 2066 w 3006"/>
                  <a:gd name="T15" fmla="*/ 197 h 546"/>
                  <a:gd name="T16" fmla="*/ 2074 w 3006"/>
                  <a:gd name="T17" fmla="*/ 347 h 546"/>
                  <a:gd name="T18" fmla="*/ 2202 w 3006"/>
                  <a:gd name="T19" fmla="*/ 294 h 546"/>
                  <a:gd name="T20" fmla="*/ 2146 w 3006"/>
                  <a:gd name="T21" fmla="*/ 166 h 546"/>
                  <a:gd name="T22" fmla="*/ 1125 w 3006"/>
                  <a:gd name="T23" fmla="*/ 229 h 546"/>
                  <a:gd name="T24" fmla="*/ 1180 w 3006"/>
                  <a:gd name="T25" fmla="*/ 366 h 546"/>
                  <a:gd name="T26" fmla="*/ 1277 w 3006"/>
                  <a:gd name="T27" fmla="*/ 248 h 546"/>
                  <a:gd name="T28" fmla="*/ 2865 w 3006"/>
                  <a:gd name="T29" fmla="*/ 161 h 546"/>
                  <a:gd name="T30" fmla="*/ 2930 w 3006"/>
                  <a:gd name="T31" fmla="*/ 234 h 546"/>
                  <a:gd name="T32" fmla="*/ 2865 w 3006"/>
                  <a:gd name="T33" fmla="*/ 161 h 546"/>
                  <a:gd name="T34" fmla="*/ 2995 w 3006"/>
                  <a:gd name="T35" fmla="*/ 195 h 546"/>
                  <a:gd name="T36" fmla="*/ 2802 w 3006"/>
                  <a:gd name="T37" fmla="*/ 328 h 546"/>
                  <a:gd name="T38" fmla="*/ 2958 w 3006"/>
                  <a:gd name="T39" fmla="*/ 358 h 546"/>
                  <a:gd name="T40" fmla="*/ 2808 w 3006"/>
                  <a:gd name="T41" fmla="*/ 413 h 546"/>
                  <a:gd name="T42" fmla="*/ 2721 w 3006"/>
                  <a:gd name="T43" fmla="*/ 218 h 546"/>
                  <a:gd name="T44" fmla="*/ 2535 w 3006"/>
                  <a:gd name="T45" fmla="*/ 109 h 546"/>
                  <a:gd name="T46" fmla="*/ 2668 w 3006"/>
                  <a:gd name="T47" fmla="*/ 262 h 546"/>
                  <a:gd name="T48" fmla="*/ 2548 w 3006"/>
                  <a:gd name="T49" fmla="*/ 422 h 546"/>
                  <a:gd name="T50" fmla="*/ 2353 w 3006"/>
                  <a:gd name="T51" fmla="*/ 540 h 546"/>
                  <a:gd name="T52" fmla="*/ 2442 w 3006"/>
                  <a:gd name="T53" fmla="*/ 143 h 546"/>
                  <a:gd name="T54" fmla="*/ 2220 w 3006"/>
                  <a:gd name="T55" fmla="*/ 133 h 546"/>
                  <a:gd name="T56" fmla="*/ 2267 w 3006"/>
                  <a:gd name="T57" fmla="*/ 347 h 546"/>
                  <a:gd name="T58" fmla="*/ 2091 w 3006"/>
                  <a:gd name="T59" fmla="*/ 421 h 546"/>
                  <a:gd name="T60" fmla="*/ 1968 w 3006"/>
                  <a:gd name="T61" fmla="*/ 233 h 546"/>
                  <a:gd name="T62" fmla="*/ 1854 w 3006"/>
                  <a:gd name="T63" fmla="*/ 109 h 546"/>
                  <a:gd name="T64" fmla="*/ 1857 w 3006"/>
                  <a:gd name="T65" fmla="*/ 168 h 546"/>
                  <a:gd name="T66" fmla="*/ 1762 w 3006"/>
                  <a:gd name="T67" fmla="*/ 290 h 546"/>
                  <a:gd name="T68" fmla="*/ 1903 w 3006"/>
                  <a:gd name="T69" fmla="*/ 357 h 546"/>
                  <a:gd name="T70" fmla="*/ 1774 w 3006"/>
                  <a:gd name="T71" fmla="*/ 413 h 546"/>
                  <a:gd name="T72" fmla="*/ 1687 w 3006"/>
                  <a:gd name="T73" fmla="*/ 212 h 546"/>
                  <a:gd name="T74" fmla="*/ 1535 w 3006"/>
                  <a:gd name="T75" fmla="*/ 109 h 546"/>
                  <a:gd name="T76" fmla="*/ 1517 w 3006"/>
                  <a:gd name="T77" fmla="*/ 165 h 546"/>
                  <a:gd name="T78" fmla="*/ 1547 w 3006"/>
                  <a:gd name="T79" fmla="*/ 237 h 546"/>
                  <a:gd name="T80" fmla="*/ 1622 w 3006"/>
                  <a:gd name="T81" fmla="*/ 372 h 546"/>
                  <a:gd name="T82" fmla="*/ 1406 w 3006"/>
                  <a:gd name="T83" fmla="*/ 403 h 546"/>
                  <a:gd name="T84" fmla="*/ 1546 w 3006"/>
                  <a:gd name="T85" fmla="*/ 356 h 546"/>
                  <a:gd name="T86" fmla="*/ 1474 w 3006"/>
                  <a:gd name="T87" fmla="*/ 280 h 546"/>
                  <a:gd name="T88" fmla="*/ 1439 w 3006"/>
                  <a:gd name="T89" fmla="*/ 143 h 546"/>
                  <a:gd name="T90" fmla="*/ 1293 w 3006"/>
                  <a:gd name="T91" fmla="*/ 133 h 546"/>
                  <a:gd name="T92" fmla="*/ 1340 w 3006"/>
                  <a:gd name="T93" fmla="*/ 347 h 546"/>
                  <a:gd name="T94" fmla="*/ 1165 w 3006"/>
                  <a:gd name="T95" fmla="*/ 421 h 546"/>
                  <a:gd name="T96" fmla="*/ 1041 w 3006"/>
                  <a:gd name="T97" fmla="*/ 233 h 546"/>
                  <a:gd name="T98" fmla="*/ 991 w 3006"/>
                  <a:gd name="T99" fmla="*/ 109 h 546"/>
                  <a:gd name="T100" fmla="*/ 965 w 3006"/>
                  <a:gd name="T101" fmla="*/ 183 h 546"/>
                  <a:gd name="T102" fmla="*/ 831 w 3006"/>
                  <a:gd name="T103" fmla="*/ 417 h 546"/>
                  <a:gd name="T104" fmla="*/ 913 w 3006"/>
                  <a:gd name="T105" fmla="*/ 154 h 546"/>
                  <a:gd name="T106" fmla="*/ 620 w 3006"/>
                  <a:gd name="T107" fmla="*/ 118 h 546"/>
                  <a:gd name="T108" fmla="*/ 736 w 3006"/>
                  <a:gd name="T109" fmla="*/ 151 h 546"/>
                  <a:gd name="T110" fmla="*/ 688 w 3006"/>
                  <a:gd name="T111" fmla="*/ 510 h 546"/>
                  <a:gd name="T112" fmla="*/ 478 w 3006"/>
                  <a:gd name="T113" fmla="*/ 533 h 546"/>
                  <a:gd name="T114" fmla="*/ 606 w 3006"/>
                  <a:gd name="T115" fmla="*/ 481 h 546"/>
                  <a:gd name="T116" fmla="*/ 643 w 3006"/>
                  <a:gd name="T117" fmla="*/ 386 h 546"/>
                  <a:gd name="T118" fmla="*/ 465 w 3006"/>
                  <a:gd name="T119" fmla="*/ 374 h 546"/>
                  <a:gd name="T120" fmla="*/ 472 w 3006"/>
                  <a:gd name="T121" fmla="*/ 151 h 546"/>
                  <a:gd name="T122" fmla="*/ 133 w 3006"/>
                  <a:gd name="T123" fmla="*/ 242 h 546"/>
                  <a:gd name="T124" fmla="*/ 385 w 3006"/>
                  <a:gd name="T125" fmla="*/ 41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6" h="546">
                    <a:moveTo>
                      <a:pt x="2507" y="169"/>
                    </a:moveTo>
                    <a:lnTo>
                      <a:pt x="2488" y="172"/>
                    </a:lnTo>
                    <a:lnTo>
                      <a:pt x="2471" y="179"/>
                    </a:lnTo>
                    <a:lnTo>
                      <a:pt x="2456" y="191"/>
                    </a:lnTo>
                    <a:lnTo>
                      <a:pt x="2443" y="206"/>
                    </a:lnTo>
                    <a:lnTo>
                      <a:pt x="2436" y="225"/>
                    </a:lnTo>
                    <a:lnTo>
                      <a:pt x="2434" y="232"/>
                    </a:lnTo>
                    <a:lnTo>
                      <a:pt x="2433" y="238"/>
                    </a:lnTo>
                    <a:lnTo>
                      <a:pt x="2433" y="244"/>
                    </a:lnTo>
                    <a:lnTo>
                      <a:pt x="2433" y="290"/>
                    </a:lnTo>
                    <a:lnTo>
                      <a:pt x="2436" y="312"/>
                    </a:lnTo>
                    <a:lnTo>
                      <a:pt x="2442" y="330"/>
                    </a:lnTo>
                    <a:lnTo>
                      <a:pt x="2453" y="344"/>
                    </a:lnTo>
                    <a:lnTo>
                      <a:pt x="2468" y="356"/>
                    </a:lnTo>
                    <a:lnTo>
                      <a:pt x="2486" y="363"/>
                    </a:lnTo>
                    <a:lnTo>
                      <a:pt x="2506" y="366"/>
                    </a:lnTo>
                    <a:lnTo>
                      <a:pt x="2526" y="363"/>
                    </a:lnTo>
                    <a:lnTo>
                      <a:pt x="2544" y="356"/>
                    </a:lnTo>
                    <a:lnTo>
                      <a:pt x="2559" y="344"/>
                    </a:lnTo>
                    <a:lnTo>
                      <a:pt x="2571" y="330"/>
                    </a:lnTo>
                    <a:lnTo>
                      <a:pt x="2579" y="311"/>
                    </a:lnTo>
                    <a:lnTo>
                      <a:pt x="2585" y="290"/>
                    </a:lnTo>
                    <a:lnTo>
                      <a:pt x="2587" y="266"/>
                    </a:lnTo>
                    <a:lnTo>
                      <a:pt x="2585" y="243"/>
                    </a:lnTo>
                    <a:lnTo>
                      <a:pt x="2580" y="223"/>
                    </a:lnTo>
                    <a:lnTo>
                      <a:pt x="2571" y="205"/>
                    </a:lnTo>
                    <a:lnTo>
                      <a:pt x="2560" y="191"/>
                    </a:lnTo>
                    <a:lnTo>
                      <a:pt x="2546" y="179"/>
                    </a:lnTo>
                    <a:lnTo>
                      <a:pt x="2529" y="172"/>
                    </a:lnTo>
                    <a:lnTo>
                      <a:pt x="2507" y="169"/>
                    </a:lnTo>
                    <a:close/>
                    <a:moveTo>
                      <a:pt x="587" y="166"/>
                    </a:moveTo>
                    <a:lnTo>
                      <a:pt x="566" y="170"/>
                    </a:lnTo>
                    <a:lnTo>
                      <a:pt x="547" y="179"/>
                    </a:lnTo>
                    <a:lnTo>
                      <a:pt x="531" y="193"/>
                    </a:lnTo>
                    <a:lnTo>
                      <a:pt x="519" y="212"/>
                    </a:lnTo>
                    <a:lnTo>
                      <a:pt x="512" y="237"/>
                    </a:lnTo>
                    <a:lnTo>
                      <a:pt x="509" y="266"/>
                    </a:lnTo>
                    <a:lnTo>
                      <a:pt x="511" y="287"/>
                    </a:lnTo>
                    <a:lnTo>
                      <a:pt x="516" y="307"/>
                    </a:lnTo>
                    <a:lnTo>
                      <a:pt x="524" y="324"/>
                    </a:lnTo>
                    <a:lnTo>
                      <a:pt x="534" y="338"/>
                    </a:lnTo>
                    <a:lnTo>
                      <a:pt x="550" y="349"/>
                    </a:lnTo>
                    <a:lnTo>
                      <a:pt x="566" y="356"/>
                    </a:lnTo>
                    <a:lnTo>
                      <a:pt x="586" y="358"/>
                    </a:lnTo>
                    <a:lnTo>
                      <a:pt x="609" y="356"/>
                    </a:lnTo>
                    <a:lnTo>
                      <a:pt x="628" y="345"/>
                    </a:lnTo>
                    <a:lnTo>
                      <a:pt x="643" y="331"/>
                    </a:lnTo>
                    <a:lnTo>
                      <a:pt x="651" y="312"/>
                    </a:lnTo>
                    <a:lnTo>
                      <a:pt x="654" y="299"/>
                    </a:lnTo>
                    <a:lnTo>
                      <a:pt x="655" y="285"/>
                    </a:lnTo>
                    <a:lnTo>
                      <a:pt x="655" y="237"/>
                    </a:lnTo>
                    <a:lnTo>
                      <a:pt x="655" y="229"/>
                    </a:lnTo>
                    <a:lnTo>
                      <a:pt x="654" y="223"/>
                    </a:lnTo>
                    <a:lnTo>
                      <a:pt x="653" y="216"/>
                    </a:lnTo>
                    <a:lnTo>
                      <a:pt x="645" y="200"/>
                    </a:lnTo>
                    <a:lnTo>
                      <a:pt x="635" y="187"/>
                    </a:lnTo>
                    <a:lnTo>
                      <a:pt x="623" y="177"/>
                    </a:lnTo>
                    <a:lnTo>
                      <a:pt x="606" y="169"/>
                    </a:lnTo>
                    <a:lnTo>
                      <a:pt x="587" y="166"/>
                    </a:lnTo>
                    <a:close/>
                    <a:moveTo>
                      <a:pt x="2127" y="165"/>
                    </a:moveTo>
                    <a:lnTo>
                      <a:pt x="2107" y="166"/>
                    </a:lnTo>
                    <a:lnTo>
                      <a:pt x="2091" y="174"/>
                    </a:lnTo>
                    <a:lnTo>
                      <a:pt x="2077" y="184"/>
                    </a:lnTo>
                    <a:lnTo>
                      <a:pt x="2066" y="197"/>
                    </a:lnTo>
                    <a:lnTo>
                      <a:pt x="2058" y="212"/>
                    </a:lnTo>
                    <a:lnTo>
                      <a:pt x="2052" y="229"/>
                    </a:lnTo>
                    <a:lnTo>
                      <a:pt x="2048" y="248"/>
                    </a:lnTo>
                    <a:lnTo>
                      <a:pt x="2047" y="267"/>
                    </a:lnTo>
                    <a:lnTo>
                      <a:pt x="2049" y="290"/>
                    </a:lnTo>
                    <a:lnTo>
                      <a:pt x="2054" y="312"/>
                    </a:lnTo>
                    <a:lnTo>
                      <a:pt x="2063" y="331"/>
                    </a:lnTo>
                    <a:lnTo>
                      <a:pt x="2074" y="347"/>
                    </a:lnTo>
                    <a:lnTo>
                      <a:pt x="2090" y="360"/>
                    </a:lnTo>
                    <a:lnTo>
                      <a:pt x="2106" y="366"/>
                    </a:lnTo>
                    <a:lnTo>
                      <a:pt x="2126" y="368"/>
                    </a:lnTo>
                    <a:lnTo>
                      <a:pt x="2147" y="366"/>
                    </a:lnTo>
                    <a:lnTo>
                      <a:pt x="2166" y="356"/>
                    </a:lnTo>
                    <a:lnTo>
                      <a:pt x="2183" y="340"/>
                    </a:lnTo>
                    <a:lnTo>
                      <a:pt x="2194" y="320"/>
                    </a:lnTo>
                    <a:lnTo>
                      <a:pt x="2202" y="294"/>
                    </a:lnTo>
                    <a:lnTo>
                      <a:pt x="2204" y="266"/>
                    </a:lnTo>
                    <a:lnTo>
                      <a:pt x="2203" y="248"/>
                    </a:lnTo>
                    <a:lnTo>
                      <a:pt x="2199" y="230"/>
                    </a:lnTo>
                    <a:lnTo>
                      <a:pt x="2194" y="212"/>
                    </a:lnTo>
                    <a:lnTo>
                      <a:pt x="2186" y="197"/>
                    </a:lnTo>
                    <a:lnTo>
                      <a:pt x="2175" y="184"/>
                    </a:lnTo>
                    <a:lnTo>
                      <a:pt x="2163" y="174"/>
                    </a:lnTo>
                    <a:lnTo>
                      <a:pt x="2146" y="166"/>
                    </a:lnTo>
                    <a:lnTo>
                      <a:pt x="2127" y="165"/>
                    </a:lnTo>
                    <a:close/>
                    <a:moveTo>
                      <a:pt x="1200" y="165"/>
                    </a:moveTo>
                    <a:lnTo>
                      <a:pt x="1181" y="166"/>
                    </a:lnTo>
                    <a:lnTo>
                      <a:pt x="1164" y="174"/>
                    </a:lnTo>
                    <a:lnTo>
                      <a:pt x="1150" y="184"/>
                    </a:lnTo>
                    <a:lnTo>
                      <a:pt x="1140" y="197"/>
                    </a:lnTo>
                    <a:lnTo>
                      <a:pt x="1131" y="212"/>
                    </a:lnTo>
                    <a:lnTo>
                      <a:pt x="1125" y="229"/>
                    </a:lnTo>
                    <a:lnTo>
                      <a:pt x="1122" y="248"/>
                    </a:lnTo>
                    <a:lnTo>
                      <a:pt x="1121" y="267"/>
                    </a:lnTo>
                    <a:lnTo>
                      <a:pt x="1122" y="290"/>
                    </a:lnTo>
                    <a:lnTo>
                      <a:pt x="1128" y="312"/>
                    </a:lnTo>
                    <a:lnTo>
                      <a:pt x="1136" y="331"/>
                    </a:lnTo>
                    <a:lnTo>
                      <a:pt x="1148" y="347"/>
                    </a:lnTo>
                    <a:lnTo>
                      <a:pt x="1162" y="360"/>
                    </a:lnTo>
                    <a:lnTo>
                      <a:pt x="1180" y="366"/>
                    </a:lnTo>
                    <a:lnTo>
                      <a:pt x="1200" y="368"/>
                    </a:lnTo>
                    <a:lnTo>
                      <a:pt x="1221" y="366"/>
                    </a:lnTo>
                    <a:lnTo>
                      <a:pt x="1240" y="356"/>
                    </a:lnTo>
                    <a:lnTo>
                      <a:pt x="1255" y="340"/>
                    </a:lnTo>
                    <a:lnTo>
                      <a:pt x="1267" y="320"/>
                    </a:lnTo>
                    <a:lnTo>
                      <a:pt x="1274" y="294"/>
                    </a:lnTo>
                    <a:lnTo>
                      <a:pt x="1277" y="266"/>
                    </a:lnTo>
                    <a:lnTo>
                      <a:pt x="1277" y="248"/>
                    </a:lnTo>
                    <a:lnTo>
                      <a:pt x="1273" y="230"/>
                    </a:lnTo>
                    <a:lnTo>
                      <a:pt x="1267" y="212"/>
                    </a:lnTo>
                    <a:lnTo>
                      <a:pt x="1259" y="197"/>
                    </a:lnTo>
                    <a:lnTo>
                      <a:pt x="1249" y="184"/>
                    </a:lnTo>
                    <a:lnTo>
                      <a:pt x="1235" y="174"/>
                    </a:lnTo>
                    <a:lnTo>
                      <a:pt x="1219" y="166"/>
                    </a:lnTo>
                    <a:lnTo>
                      <a:pt x="1200" y="165"/>
                    </a:lnTo>
                    <a:close/>
                    <a:moveTo>
                      <a:pt x="2865" y="161"/>
                    </a:moveTo>
                    <a:lnTo>
                      <a:pt x="2844" y="164"/>
                    </a:lnTo>
                    <a:lnTo>
                      <a:pt x="2829" y="170"/>
                    </a:lnTo>
                    <a:lnTo>
                      <a:pt x="2816" y="180"/>
                    </a:lnTo>
                    <a:lnTo>
                      <a:pt x="2805" y="192"/>
                    </a:lnTo>
                    <a:lnTo>
                      <a:pt x="2798" y="206"/>
                    </a:lnTo>
                    <a:lnTo>
                      <a:pt x="2793" y="221"/>
                    </a:lnTo>
                    <a:lnTo>
                      <a:pt x="2790" y="234"/>
                    </a:lnTo>
                    <a:lnTo>
                      <a:pt x="2930" y="234"/>
                    </a:lnTo>
                    <a:lnTo>
                      <a:pt x="2930" y="224"/>
                    </a:lnTo>
                    <a:lnTo>
                      <a:pt x="2928" y="211"/>
                    </a:lnTo>
                    <a:lnTo>
                      <a:pt x="2924" y="198"/>
                    </a:lnTo>
                    <a:lnTo>
                      <a:pt x="2917" y="187"/>
                    </a:lnTo>
                    <a:lnTo>
                      <a:pt x="2909" y="177"/>
                    </a:lnTo>
                    <a:lnTo>
                      <a:pt x="2897" y="169"/>
                    </a:lnTo>
                    <a:lnTo>
                      <a:pt x="2882" y="163"/>
                    </a:lnTo>
                    <a:lnTo>
                      <a:pt x="2865" y="161"/>
                    </a:lnTo>
                    <a:close/>
                    <a:moveTo>
                      <a:pt x="2870" y="109"/>
                    </a:moveTo>
                    <a:lnTo>
                      <a:pt x="2897" y="111"/>
                    </a:lnTo>
                    <a:lnTo>
                      <a:pt x="2922" y="118"/>
                    </a:lnTo>
                    <a:lnTo>
                      <a:pt x="2944" y="128"/>
                    </a:lnTo>
                    <a:lnTo>
                      <a:pt x="2961" y="141"/>
                    </a:lnTo>
                    <a:lnTo>
                      <a:pt x="2977" y="157"/>
                    </a:lnTo>
                    <a:lnTo>
                      <a:pt x="2988" y="175"/>
                    </a:lnTo>
                    <a:lnTo>
                      <a:pt x="2995" y="195"/>
                    </a:lnTo>
                    <a:lnTo>
                      <a:pt x="3002" y="215"/>
                    </a:lnTo>
                    <a:lnTo>
                      <a:pt x="3006" y="235"/>
                    </a:lnTo>
                    <a:lnTo>
                      <a:pt x="3006" y="256"/>
                    </a:lnTo>
                    <a:lnTo>
                      <a:pt x="3006" y="275"/>
                    </a:lnTo>
                    <a:lnTo>
                      <a:pt x="3003" y="288"/>
                    </a:lnTo>
                    <a:lnTo>
                      <a:pt x="2790" y="288"/>
                    </a:lnTo>
                    <a:lnTo>
                      <a:pt x="2794" y="310"/>
                    </a:lnTo>
                    <a:lnTo>
                      <a:pt x="2802" y="328"/>
                    </a:lnTo>
                    <a:lnTo>
                      <a:pt x="2814" y="342"/>
                    </a:lnTo>
                    <a:lnTo>
                      <a:pt x="2829" y="352"/>
                    </a:lnTo>
                    <a:lnTo>
                      <a:pt x="2847" y="360"/>
                    </a:lnTo>
                    <a:lnTo>
                      <a:pt x="2867" y="365"/>
                    </a:lnTo>
                    <a:lnTo>
                      <a:pt x="2889" y="366"/>
                    </a:lnTo>
                    <a:lnTo>
                      <a:pt x="2915" y="365"/>
                    </a:lnTo>
                    <a:lnTo>
                      <a:pt x="2938" y="362"/>
                    </a:lnTo>
                    <a:lnTo>
                      <a:pt x="2958" y="358"/>
                    </a:lnTo>
                    <a:lnTo>
                      <a:pt x="2977" y="352"/>
                    </a:lnTo>
                    <a:lnTo>
                      <a:pt x="2988" y="406"/>
                    </a:lnTo>
                    <a:lnTo>
                      <a:pt x="2967" y="412"/>
                    </a:lnTo>
                    <a:lnTo>
                      <a:pt x="2940" y="418"/>
                    </a:lnTo>
                    <a:lnTo>
                      <a:pt x="2910" y="422"/>
                    </a:lnTo>
                    <a:lnTo>
                      <a:pt x="2877" y="423"/>
                    </a:lnTo>
                    <a:lnTo>
                      <a:pt x="2841" y="421"/>
                    </a:lnTo>
                    <a:lnTo>
                      <a:pt x="2808" y="413"/>
                    </a:lnTo>
                    <a:lnTo>
                      <a:pt x="2780" y="399"/>
                    </a:lnTo>
                    <a:lnTo>
                      <a:pt x="2758" y="383"/>
                    </a:lnTo>
                    <a:lnTo>
                      <a:pt x="2739" y="360"/>
                    </a:lnTo>
                    <a:lnTo>
                      <a:pt x="2725" y="334"/>
                    </a:lnTo>
                    <a:lnTo>
                      <a:pt x="2716" y="305"/>
                    </a:lnTo>
                    <a:lnTo>
                      <a:pt x="2714" y="271"/>
                    </a:lnTo>
                    <a:lnTo>
                      <a:pt x="2716" y="243"/>
                    </a:lnTo>
                    <a:lnTo>
                      <a:pt x="2721" y="218"/>
                    </a:lnTo>
                    <a:lnTo>
                      <a:pt x="2731" y="192"/>
                    </a:lnTo>
                    <a:lnTo>
                      <a:pt x="2745" y="169"/>
                    </a:lnTo>
                    <a:lnTo>
                      <a:pt x="2763" y="148"/>
                    </a:lnTo>
                    <a:lnTo>
                      <a:pt x="2784" y="132"/>
                    </a:lnTo>
                    <a:lnTo>
                      <a:pt x="2808" y="119"/>
                    </a:lnTo>
                    <a:lnTo>
                      <a:pt x="2837" y="111"/>
                    </a:lnTo>
                    <a:lnTo>
                      <a:pt x="2870" y="109"/>
                    </a:lnTo>
                    <a:close/>
                    <a:moveTo>
                      <a:pt x="2535" y="109"/>
                    </a:moveTo>
                    <a:lnTo>
                      <a:pt x="2561" y="111"/>
                    </a:lnTo>
                    <a:lnTo>
                      <a:pt x="2587" y="119"/>
                    </a:lnTo>
                    <a:lnTo>
                      <a:pt x="2609" y="133"/>
                    </a:lnTo>
                    <a:lnTo>
                      <a:pt x="2629" y="150"/>
                    </a:lnTo>
                    <a:lnTo>
                      <a:pt x="2646" y="173"/>
                    </a:lnTo>
                    <a:lnTo>
                      <a:pt x="2657" y="198"/>
                    </a:lnTo>
                    <a:lnTo>
                      <a:pt x="2666" y="229"/>
                    </a:lnTo>
                    <a:lnTo>
                      <a:pt x="2668" y="262"/>
                    </a:lnTo>
                    <a:lnTo>
                      <a:pt x="2666" y="297"/>
                    </a:lnTo>
                    <a:lnTo>
                      <a:pt x="2658" y="326"/>
                    </a:lnTo>
                    <a:lnTo>
                      <a:pt x="2647" y="353"/>
                    </a:lnTo>
                    <a:lnTo>
                      <a:pt x="2632" y="375"/>
                    </a:lnTo>
                    <a:lnTo>
                      <a:pt x="2613" y="393"/>
                    </a:lnTo>
                    <a:lnTo>
                      <a:pt x="2593" y="407"/>
                    </a:lnTo>
                    <a:lnTo>
                      <a:pt x="2571" y="416"/>
                    </a:lnTo>
                    <a:lnTo>
                      <a:pt x="2548" y="422"/>
                    </a:lnTo>
                    <a:lnTo>
                      <a:pt x="2524" y="425"/>
                    </a:lnTo>
                    <a:lnTo>
                      <a:pt x="2495" y="421"/>
                    </a:lnTo>
                    <a:lnTo>
                      <a:pt x="2470" y="413"/>
                    </a:lnTo>
                    <a:lnTo>
                      <a:pt x="2449" y="400"/>
                    </a:lnTo>
                    <a:lnTo>
                      <a:pt x="2434" y="384"/>
                    </a:lnTo>
                    <a:lnTo>
                      <a:pt x="2433" y="384"/>
                    </a:lnTo>
                    <a:lnTo>
                      <a:pt x="2433" y="540"/>
                    </a:lnTo>
                    <a:lnTo>
                      <a:pt x="2353" y="540"/>
                    </a:lnTo>
                    <a:lnTo>
                      <a:pt x="2353" y="216"/>
                    </a:lnTo>
                    <a:lnTo>
                      <a:pt x="2353" y="179"/>
                    </a:lnTo>
                    <a:lnTo>
                      <a:pt x="2351" y="146"/>
                    </a:lnTo>
                    <a:lnTo>
                      <a:pt x="2350" y="115"/>
                    </a:lnTo>
                    <a:lnTo>
                      <a:pt x="2420" y="115"/>
                    </a:lnTo>
                    <a:lnTo>
                      <a:pt x="2424" y="163"/>
                    </a:lnTo>
                    <a:lnTo>
                      <a:pt x="2425" y="163"/>
                    </a:lnTo>
                    <a:lnTo>
                      <a:pt x="2442" y="143"/>
                    </a:lnTo>
                    <a:lnTo>
                      <a:pt x="2461" y="128"/>
                    </a:lnTo>
                    <a:lnTo>
                      <a:pt x="2482" y="118"/>
                    </a:lnTo>
                    <a:lnTo>
                      <a:pt x="2507" y="111"/>
                    </a:lnTo>
                    <a:lnTo>
                      <a:pt x="2535" y="109"/>
                    </a:lnTo>
                    <a:close/>
                    <a:moveTo>
                      <a:pt x="2129" y="109"/>
                    </a:moveTo>
                    <a:lnTo>
                      <a:pt x="2163" y="111"/>
                    </a:lnTo>
                    <a:lnTo>
                      <a:pt x="2194" y="120"/>
                    </a:lnTo>
                    <a:lnTo>
                      <a:pt x="2220" y="133"/>
                    </a:lnTo>
                    <a:lnTo>
                      <a:pt x="2243" y="152"/>
                    </a:lnTo>
                    <a:lnTo>
                      <a:pt x="2262" y="174"/>
                    </a:lnTo>
                    <a:lnTo>
                      <a:pt x="2276" y="201"/>
                    </a:lnTo>
                    <a:lnTo>
                      <a:pt x="2283" y="230"/>
                    </a:lnTo>
                    <a:lnTo>
                      <a:pt x="2287" y="264"/>
                    </a:lnTo>
                    <a:lnTo>
                      <a:pt x="2285" y="296"/>
                    </a:lnTo>
                    <a:lnTo>
                      <a:pt x="2277" y="322"/>
                    </a:lnTo>
                    <a:lnTo>
                      <a:pt x="2267" y="347"/>
                    </a:lnTo>
                    <a:lnTo>
                      <a:pt x="2253" y="368"/>
                    </a:lnTo>
                    <a:lnTo>
                      <a:pt x="2236" y="385"/>
                    </a:lnTo>
                    <a:lnTo>
                      <a:pt x="2215" y="399"/>
                    </a:lnTo>
                    <a:lnTo>
                      <a:pt x="2194" y="411"/>
                    </a:lnTo>
                    <a:lnTo>
                      <a:pt x="2171" y="418"/>
                    </a:lnTo>
                    <a:lnTo>
                      <a:pt x="2147" y="422"/>
                    </a:lnTo>
                    <a:lnTo>
                      <a:pt x="2124" y="425"/>
                    </a:lnTo>
                    <a:lnTo>
                      <a:pt x="2091" y="421"/>
                    </a:lnTo>
                    <a:lnTo>
                      <a:pt x="2061" y="413"/>
                    </a:lnTo>
                    <a:lnTo>
                      <a:pt x="2034" y="400"/>
                    </a:lnTo>
                    <a:lnTo>
                      <a:pt x="2010" y="383"/>
                    </a:lnTo>
                    <a:lnTo>
                      <a:pt x="1991" y="361"/>
                    </a:lnTo>
                    <a:lnTo>
                      <a:pt x="1976" y="334"/>
                    </a:lnTo>
                    <a:lnTo>
                      <a:pt x="1968" y="303"/>
                    </a:lnTo>
                    <a:lnTo>
                      <a:pt x="1965" y="269"/>
                    </a:lnTo>
                    <a:lnTo>
                      <a:pt x="1968" y="233"/>
                    </a:lnTo>
                    <a:lnTo>
                      <a:pt x="1976" y="202"/>
                    </a:lnTo>
                    <a:lnTo>
                      <a:pt x="1991" y="174"/>
                    </a:lnTo>
                    <a:lnTo>
                      <a:pt x="2010" y="151"/>
                    </a:lnTo>
                    <a:lnTo>
                      <a:pt x="2034" y="133"/>
                    </a:lnTo>
                    <a:lnTo>
                      <a:pt x="2063" y="120"/>
                    </a:lnTo>
                    <a:lnTo>
                      <a:pt x="2095" y="111"/>
                    </a:lnTo>
                    <a:lnTo>
                      <a:pt x="2129" y="109"/>
                    </a:lnTo>
                    <a:close/>
                    <a:moveTo>
                      <a:pt x="1854" y="109"/>
                    </a:moveTo>
                    <a:lnTo>
                      <a:pt x="1883" y="110"/>
                    </a:lnTo>
                    <a:lnTo>
                      <a:pt x="1910" y="115"/>
                    </a:lnTo>
                    <a:lnTo>
                      <a:pt x="1932" y="123"/>
                    </a:lnTo>
                    <a:lnTo>
                      <a:pt x="1917" y="180"/>
                    </a:lnTo>
                    <a:lnTo>
                      <a:pt x="1907" y="175"/>
                    </a:lnTo>
                    <a:lnTo>
                      <a:pt x="1893" y="172"/>
                    </a:lnTo>
                    <a:lnTo>
                      <a:pt x="1877" y="169"/>
                    </a:lnTo>
                    <a:lnTo>
                      <a:pt x="1857" y="168"/>
                    </a:lnTo>
                    <a:lnTo>
                      <a:pt x="1832" y="170"/>
                    </a:lnTo>
                    <a:lnTo>
                      <a:pt x="1810" y="178"/>
                    </a:lnTo>
                    <a:lnTo>
                      <a:pt x="1793" y="189"/>
                    </a:lnTo>
                    <a:lnTo>
                      <a:pt x="1779" y="205"/>
                    </a:lnTo>
                    <a:lnTo>
                      <a:pt x="1767" y="223"/>
                    </a:lnTo>
                    <a:lnTo>
                      <a:pt x="1761" y="243"/>
                    </a:lnTo>
                    <a:lnTo>
                      <a:pt x="1760" y="266"/>
                    </a:lnTo>
                    <a:lnTo>
                      <a:pt x="1762" y="290"/>
                    </a:lnTo>
                    <a:lnTo>
                      <a:pt x="1770" y="312"/>
                    </a:lnTo>
                    <a:lnTo>
                      <a:pt x="1781" y="330"/>
                    </a:lnTo>
                    <a:lnTo>
                      <a:pt x="1795" y="344"/>
                    </a:lnTo>
                    <a:lnTo>
                      <a:pt x="1814" y="354"/>
                    </a:lnTo>
                    <a:lnTo>
                      <a:pt x="1834" y="361"/>
                    </a:lnTo>
                    <a:lnTo>
                      <a:pt x="1857" y="363"/>
                    </a:lnTo>
                    <a:lnTo>
                      <a:pt x="1882" y="362"/>
                    </a:lnTo>
                    <a:lnTo>
                      <a:pt x="1903" y="357"/>
                    </a:lnTo>
                    <a:lnTo>
                      <a:pt x="1920" y="352"/>
                    </a:lnTo>
                    <a:lnTo>
                      <a:pt x="1931" y="408"/>
                    </a:lnTo>
                    <a:lnTo>
                      <a:pt x="1916" y="413"/>
                    </a:lnTo>
                    <a:lnTo>
                      <a:pt x="1895" y="418"/>
                    </a:lnTo>
                    <a:lnTo>
                      <a:pt x="1869" y="422"/>
                    </a:lnTo>
                    <a:lnTo>
                      <a:pt x="1842" y="423"/>
                    </a:lnTo>
                    <a:lnTo>
                      <a:pt x="1805" y="421"/>
                    </a:lnTo>
                    <a:lnTo>
                      <a:pt x="1774" y="413"/>
                    </a:lnTo>
                    <a:lnTo>
                      <a:pt x="1746" y="399"/>
                    </a:lnTo>
                    <a:lnTo>
                      <a:pt x="1722" y="381"/>
                    </a:lnTo>
                    <a:lnTo>
                      <a:pt x="1703" y="360"/>
                    </a:lnTo>
                    <a:lnTo>
                      <a:pt x="1689" y="334"/>
                    </a:lnTo>
                    <a:lnTo>
                      <a:pt x="1681" y="303"/>
                    </a:lnTo>
                    <a:lnTo>
                      <a:pt x="1678" y="270"/>
                    </a:lnTo>
                    <a:lnTo>
                      <a:pt x="1681" y="241"/>
                    </a:lnTo>
                    <a:lnTo>
                      <a:pt x="1687" y="212"/>
                    </a:lnTo>
                    <a:lnTo>
                      <a:pt x="1698" y="188"/>
                    </a:lnTo>
                    <a:lnTo>
                      <a:pt x="1715" y="165"/>
                    </a:lnTo>
                    <a:lnTo>
                      <a:pt x="1735" y="146"/>
                    </a:lnTo>
                    <a:lnTo>
                      <a:pt x="1759" y="131"/>
                    </a:lnTo>
                    <a:lnTo>
                      <a:pt x="1788" y="119"/>
                    </a:lnTo>
                    <a:lnTo>
                      <a:pt x="1819" y="111"/>
                    </a:lnTo>
                    <a:lnTo>
                      <a:pt x="1854" y="109"/>
                    </a:lnTo>
                    <a:close/>
                    <a:moveTo>
                      <a:pt x="1535" y="109"/>
                    </a:moveTo>
                    <a:lnTo>
                      <a:pt x="1569" y="111"/>
                    </a:lnTo>
                    <a:lnTo>
                      <a:pt x="1596" y="118"/>
                    </a:lnTo>
                    <a:lnTo>
                      <a:pt x="1619" y="127"/>
                    </a:lnTo>
                    <a:lnTo>
                      <a:pt x="1604" y="180"/>
                    </a:lnTo>
                    <a:lnTo>
                      <a:pt x="1586" y="173"/>
                    </a:lnTo>
                    <a:lnTo>
                      <a:pt x="1562" y="166"/>
                    </a:lnTo>
                    <a:lnTo>
                      <a:pt x="1536" y="164"/>
                    </a:lnTo>
                    <a:lnTo>
                      <a:pt x="1517" y="165"/>
                    </a:lnTo>
                    <a:lnTo>
                      <a:pt x="1503" y="172"/>
                    </a:lnTo>
                    <a:lnTo>
                      <a:pt x="1494" y="182"/>
                    </a:lnTo>
                    <a:lnTo>
                      <a:pt x="1492" y="195"/>
                    </a:lnTo>
                    <a:lnTo>
                      <a:pt x="1493" y="205"/>
                    </a:lnTo>
                    <a:lnTo>
                      <a:pt x="1499" y="214"/>
                    </a:lnTo>
                    <a:lnTo>
                      <a:pt x="1511" y="221"/>
                    </a:lnTo>
                    <a:lnTo>
                      <a:pt x="1526" y="229"/>
                    </a:lnTo>
                    <a:lnTo>
                      <a:pt x="1547" y="237"/>
                    </a:lnTo>
                    <a:lnTo>
                      <a:pt x="1574" y="248"/>
                    </a:lnTo>
                    <a:lnTo>
                      <a:pt x="1595" y="260"/>
                    </a:lnTo>
                    <a:lnTo>
                      <a:pt x="1611" y="274"/>
                    </a:lnTo>
                    <a:lnTo>
                      <a:pt x="1623" y="290"/>
                    </a:lnTo>
                    <a:lnTo>
                      <a:pt x="1629" y="308"/>
                    </a:lnTo>
                    <a:lnTo>
                      <a:pt x="1632" y="329"/>
                    </a:lnTo>
                    <a:lnTo>
                      <a:pt x="1629" y="352"/>
                    </a:lnTo>
                    <a:lnTo>
                      <a:pt x="1622" y="372"/>
                    </a:lnTo>
                    <a:lnTo>
                      <a:pt x="1608" y="389"/>
                    </a:lnTo>
                    <a:lnTo>
                      <a:pt x="1589" y="404"/>
                    </a:lnTo>
                    <a:lnTo>
                      <a:pt x="1565" y="414"/>
                    </a:lnTo>
                    <a:lnTo>
                      <a:pt x="1536" y="421"/>
                    </a:lnTo>
                    <a:lnTo>
                      <a:pt x="1503" y="423"/>
                    </a:lnTo>
                    <a:lnTo>
                      <a:pt x="1465" y="421"/>
                    </a:lnTo>
                    <a:lnTo>
                      <a:pt x="1433" y="413"/>
                    </a:lnTo>
                    <a:lnTo>
                      <a:pt x="1406" y="403"/>
                    </a:lnTo>
                    <a:lnTo>
                      <a:pt x="1421" y="347"/>
                    </a:lnTo>
                    <a:lnTo>
                      <a:pt x="1438" y="356"/>
                    </a:lnTo>
                    <a:lnTo>
                      <a:pt x="1459" y="362"/>
                    </a:lnTo>
                    <a:lnTo>
                      <a:pt x="1482" y="367"/>
                    </a:lnTo>
                    <a:lnTo>
                      <a:pt x="1503" y="368"/>
                    </a:lnTo>
                    <a:lnTo>
                      <a:pt x="1522" y="367"/>
                    </a:lnTo>
                    <a:lnTo>
                      <a:pt x="1537" y="363"/>
                    </a:lnTo>
                    <a:lnTo>
                      <a:pt x="1546" y="356"/>
                    </a:lnTo>
                    <a:lnTo>
                      <a:pt x="1552" y="347"/>
                    </a:lnTo>
                    <a:lnTo>
                      <a:pt x="1555" y="335"/>
                    </a:lnTo>
                    <a:lnTo>
                      <a:pt x="1552" y="325"/>
                    </a:lnTo>
                    <a:lnTo>
                      <a:pt x="1547" y="315"/>
                    </a:lnTo>
                    <a:lnTo>
                      <a:pt x="1537" y="307"/>
                    </a:lnTo>
                    <a:lnTo>
                      <a:pt x="1522" y="299"/>
                    </a:lnTo>
                    <a:lnTo>
                      <a:pt x="1502" y="292"/>
                    </a:lnTo>
                    <a:lnTo>
                      <a:pt x="1474" y="280"/>
                    </a:lnTo>
                    <a:lnTo>
                      <a:pt x="1452" y="267"/>
                    </a:lnTo>
                    <a:lnTo>
                      <a:pt x="1435" y="253"/>
                    </a:lnTo>
                    <a:lnTo>
                      <a:pt x="1424" y="238"/>
                    </a:lnTo>
                    <a:lnTo>
                      <a:pt x="1416" y="221"/>
                    </a:lnTo>
                    <a:lnTo>
                      <a:pt x="1415" y="203"/>
                    </a:lnTo>
                    <a:lnTo>
                      <a:pt x="1418" y="182"/>
                    </a:lnTo>
                    <a:lnTo>
                      <a:pt x="1425" y="161"/>
                    </a:lnTo>
                    <a:lnTo>
                      <a:pt x="1439" y="143"/>
                    </a:lnTo>
                    <a:lnTo>
                      <a:pt x="1457" y="129"/>
                    </a:lnTo>
                    <a:lnTo>
                      <a:pt x="1479" y="118"/>
                    </a:lnTo>
                    <a:lnTo>
                      <a:pt x="1505" y="111"/>
                    </a:lnTo>
                    <a:lnTo>
                      <a:pt x="1535" y="109"/>
                    </a:lnTo>
                    <a:close/>
                    <a:moveTo>
                      <a:pt x="1203" y="109"/>
                    </a:moveTo>
                    <a:lnTo>
                      <a:pt x="1237" y="111"/>
                    </a:lnTo>
                    <a:lnTo>
                      <a:pt x="1267" y="120"/>
                    </a:lnTo>
                    <a:lnTo>
                      <a:pt x="1293" y="133"/>
                    </a:lnTo>
                    <a:lnTo>
                      <a:pt x="1317" y="152"/>
                    </a:lnTo>
                    <a:lnTo>
                      <a:pt x="1335" y="174"/>
                    </a:lnTo>
                    <a:lnTo>
                      <a:pt x="1348" y="201"/>
                    </a:lnTo>
                    <a:lnTo>
                      <a:pt x="1357" y="230"/>
                    </a:lnTo>
                    <a:lnTo>
                      <a:pt x="1360" y="264"/>
                    </a:lnTo>
                    <a:lnTo>
                      <a:pt x="1357" y="296"/>
                    </a:lnTo>
                    <a:lnTo>
                      <a:pt x="1351" y="322"/>
                    </a:lnTo>
                    <a:lnTo>
                      <a:pt x="1340" y="347"/>
                    </a:lnTo>
                    <a:lnTo>
                      <a:pt x="1326" y="368"/>
                    </a:lnTo>
                    <a:lnTo>
                      <a:pt x="1309" y="385"/>
                    </a:lnTo>
                    <a:lnTo>
                      <a:pt x="1289" y="399"/>
                    </a:lnTo>
                    <a:lnTo>
                      <a:pt x="1268" y="411"/>
                    </a:lnTo>
                    <a:lnTo>
                      <a:pt x="1245" y="418"/>
                    </a:lnTo>
                    <a:lnTo>
                      <a:pt x="1221" y="422"/>
                    </a:lnTo>
                    <a:lnTo>
                      <a:pt x="1198" y="425"/>
                    </a:lnTo>
                    <a:lnTo>
                      <a:pt x="1165" y="421"/>
                    </a:lnTo>
                    <a:lnTo>
                      <a:pt x="1135" y="413"/>
                    </a:lnTo>
                    <a:lnTo>
                      <a:pt x="1107" y="400"/>
                    </a:lnTo>
                    <a:lnTo>
                      <a:pt x="1084" y="383"/>
                    </a:lnTo>
                    <a:lnTo>
                      <a:pt x="1064" y="361"/>
                    </a:lnTo>
                    <a:lnTo>
                      <a:pt x="1050" y="334"/>
                    </a:lnTo>
                    <a:lnTo>
                      <a:pt x="1041" y="303"/>
                    </a:lnTo>
                    <a:lnTo>
                      <a:pt x="1038" y="269"/>
                    </a:lnTo>
                    <a:lnTo>
                      <a:pt x="1041" y="233"/>
                    </a:lnTo>
                    <a:lnTo>
                      <a:pt x="1050" y="202"/>
                    </a:lnTo>
                    <a:lnTo>
                      <a:pt x="1064" y="174"/>
                    </a:lnTo>
                    <a:lnTo>
                      <a:pt x="1084" y="151"/>
                    </a:lnTo>
                    <a:lnTo>
                      <a:pt x="1108" y="133"/>
                    </a:lnTo>
                    <a:lnTo>
                      <a:pt x="1136" y="120"/>
                    </a:lnTo>
                    <a:lnTo>
                      <a:pt x="1167" y="111"/>
                    </a:lnTo>
                    <a:lnTo>
                      <a:pt x="1203" y="109"/>
                    </a:lnTo>
                    <a:close/>
                    <a:moveTo>
                      <a:pt x="991" y="109"/>
                    </a:moveTo>
                    <a:lnTo>
                      <a:pt x="996" y="109"/>
                    </a:lnTo>
                    <a:lnTo>
                      <a:pt x="1001" y="109"/>
                    </a:lnTo>
                    <a:lnTo>
                      <a:pt x="1005" y="110"/>
                    </a:lnTo>
                    <a:lnTo>
                      <a:pt x="1010" y="110"/>
                    </a:lnTo>
                    <a:lnTo>
                      <a:pt x="1010" y="183"/>
                    </a:lnTo>
                    <a:lnTo>
                      <a:pt x="1000" y="180"/>
                    </a:lnTo>
                    <a:lnTo>
                      <a:pt x="986" y="180"/>
                    </a:lnTo>
                    <a:lnTo>
                      <a:pt x="965" y="183"/>
                    </a:lnTo>
                    <a:lnTo>
                      <a:pt x="947" y="191"/>
                    </a:lnTo>
                    <a:lnTo>
                      <a:pt x="932" y="202"/>
                    </a:lnTo>
                    <a:lnTo>
                      <a:pt x="921" y="219"/>
                    </a:lnTo>
                    <a:lnTo>
                      <a:pt x="914" y="238"/>
                    </a:lnTo>
                    <a:lnTo>
                      <a:pt x="913" y="248"/>
                    </a:lnTo>
                    <a:lnTo>
                      <a:pt x="912" y="261"/>
                    </a:lnTo>
                    <a:lnTo>
                      <a:pt x="912" y="417"/>
                    </a:lnTo>
                    <a:lnTo>
                      <a:pt x="831" y="417"/>
                    </a:lnTo>
                    <a:lnTo>
                      <a:pt x="831" y="212"/>
                    </a:lnTo>
                    <a:lnTo>
                      <a:pt x="831" y="175"/>
                    </a:lnTo>
                    <a:lnTo>
                      <a:pt x="831" y="143"/>
                    </a:lnTo>
                    <a:lnTo>
                      <a:pt x="829" y="115"/>
                    </a:lnTo>
                    <a:lnTo>
                      <a:pt x="899" y="115"/>
                    </a:lnTo>
                    <a:lnTo>
                      <a:pt x="902" y="173"/>
                    </a:lnTo>
                    <a:lnTo>
                      <a:pt x="904" y="173"/>
                    </a:lnTo>
                    <a:lnTo>
                      <a:pt x="913" y="154"/>
                    </a:lnTo>
                    <a:lnTo>
                      <a:pt x="926" y="137"/>
                    </a:lnTo>
                    <a:lnTo>
                      <a:pt x="941" y="125"/>
                    </a:lnTo>
                    <a:lnTo>
                      <a:pt x="957" y="117"/>
                    </a:lnTo>
                    <a:lnTo>
                      <a:pt x="974" y="110"/>
                    </a:lnTo>
                    <a:lnTo>
                      <a:pt x="991" y="109"/>
                    </a:lnTo>
                    <a:close/>
                    <a:moveTo>
                      <a:pt x="572" y="109"/>
                    </a:moveTo>
                    <a:lnTo>
                      <a:pt x="599" y="111"/>
                    </a:lnTo>
                    <a:lnTo>
                      <a:pt x="620" y="118"/>
                    </a:lnTo>
                    <a:lnTo>
                      <a:pt x="639" y="128"/>
                    </a:lnTo>
                    <a:lnTo>
                      <a:pt x="653" y="142"/>
                    </a:lnTo>
                    <a:lnTo>
                      <a:pt x="664" y="156"/>
                    </a:lnTo>
                    <a:lnTo>
                      <a:pt x="665" y="156"/>
                    </a:lnTo>
                    <a:lnTo>
                      <a:pt x="668" y="115"/>
                    </a:lnTo>
                    <a:lnTo>
                      <a:pt x="738" y="115"/>
                    </a:lnTo>
                    <a:lnTo>
                      <a:pt x="737" y="132"/>
                    </a:lnTo>
                    <a:lnTo>
                      <a:pt x="736" y="151"/>
                    </a:lnTo>
                    <a:lnTo>
                      <a:pt x="736" y="174"/>
                    </a:lnTo>
                    <a:lnTo>
                      <a:pt x="736" y="202"/>
                    </a:lnTo>
                    <a:lnTo>
                      <a:pt x="736" y="374"/>
                    </a:lnTo>
                    <a:lnTo>
                      <a:pt x="733" y="409"/>
                    </a:lnTo>
                    <a:lnTo>
                      <a:pt x="728" y="440"/>
                    </a:lnTo>
                    <a:lnTo>
                      <a:pt x="719" y="468"/>
                    </a:lnTo>
                    <a:lnTo>
                      <a:pt x="706" y="491"/>
                    </a:lnTo>
                    <a:lnTo>
                      <a:pt x="688" y="510"/>
                    </a:lnTo>
                    <a:lnTo>
                      <a:pt x="667" y="524"/>
                    </a:lnTo>
                    <a:lnTo>
                      <a:pt x="644" y="535"/>
                    </a:lnTo>
                    <a:lnTo>
                      <a:pt x="619" y="542"/>
                    </a:lnTo>
                    <a:lnTo>
                      <a:pt x="592" y="546"/>
                    </a:lnTo>
                    <a:lnTo>
                      <a:pt x="566" y="546"/>
                    </a:lnTo>
                    <a:lnTo>
                      <a:pt x="536" y="545"/>
                    </a:lnTo>
                    <a:lnTo>
                      <a:pt x="506" y="541"/>
                    </a:lnTo>
                    <a:lnTo>
                      <a:pt x="478" y="533"/>
                    </a:lnTo>
                    <a:lnTo>
                      <a:pt x="455" y="523"/>
                    </a:lnTo>
                    <a:lnTo>
                      <a:pt x="473" y="466"/>
                    </a:lnTo>
                    <a:lnTo>
                      <a:pt x="490" y="473"/>
                    </a:lnTo>
                    <a:lnTo>
                      <a:pt x="512" y="481"/>
                    </a:lnTo>
                    <a:lnTo>
                      <a:pt x="537" y="486"/>
                    </a:lnTo>
                    <a:lnTo>
                      <a:pt x="565" y="487"/>
                    </a:lnTo>
                    <a:lnTo>
                      <a:pt x="586" y="486"/>
                    </a:lnTo>
                    <a:lnTo>
                      <a:pt x="606" y="481"/>
                    </a:lnTo>
                    <a:lnTo>
                      <a:pt x="623" y="472"/>
                    </a:lnTo>
                    <a:lnTo>
                      <a:pt x="636" y="461"/>
                    </a:lnTo>
                    <a:lnTo>
                      <a:pt x="648" y="444"/>
                    </a:lnTo>
                    <a:lnTo>
                      <a:pt x="654" y="422"/>
                    </a:lnTo>
                    <a:lnTo>
                      <a:pt x="656" y="397"/>
                    </a:lnTo>
                    <a:lnTo>
                      <a:pt x="656" y="371"/>
                    </a:lnTo>
                    <a:lnTo>
                      <a:pt x="655" y="371"/>
                    </a:lnTo>
                    <a:lnTo>
                      <a:pt x="643" y="386"/>
                    </a:lnTo>
                    <a:lnTo>
                      <a:pt x="626" y="398"/>
                    </a:lnTo>
                    <a:lnTo>
                      <a:pt x="607" y="407"/>
                    </a:lnTo>
                    <a:lnTo>
                      <a:pt x="586" y="413"/>
                    </a:lnTo>
                    <a:lnTo>
                      <a:pt x="562" y="416"/>
                    </a:lnTo>
                    <a:lnTo>
                      <a:pt x="534" y="413"/>
                    </a:lnTo>
                    <a:lnTo>
                      <a:pt x="508" y="404"/>
                    </a:lnTo>
                    <a:lnTo>
                      <a:pt x="485" y="391"/>
                    </a:lnTo>
                    <a:lnTo>
                      <a:pt x="465" y="374"/>
                    </a:lnTo>
                    <a:lnTo>
                      <a:pt x="449" y="352"/>
                    </a:lnTo>
                    <a:lnTo>
                      <a:pt x="438" y="328"/>
                    </a:lnTo>
                    <a:lnTo>
                      <a:pt x="430" y="299"/>
                    </a:lnTo>
                    <a:lnTo>
                      <a:pt x="427" y="267"/>
                    </a:lnTo>
                    <a:lnTo>
                      <a:pt x="430" y="233"/>
                    </a:lnTo>
                    <a:lnTo>
                      <a:pt x="439" y="201"/>
                    </a:lnTo>
                    <a:lnTo>
                      <a:pt x="453" y="174"/>
                    </a:lnTo>
                    <a:lnTo>
                      <a:pt x="472" y="151"/>
                    </a:lnTo>
                    <a:lnTo>
                      <a:pt x="493" y="133"/>
                    </a:lnTo>
                    <a:lnTo>
                      <a:pt x="517" y="120"/>
                    </a:lnTo>
                    <a:lnTo>
                      <a:pt x="543" y="111"/>
                    </a:lnTo>
                    <a:lnTo>
                      <a:pt x="572" y="109"/>
                    </a:lnTo>
                    <a:close/>
                    <a:moveTo>
                      <a:pt x="187" y="60"/>
                    </a:moveTo>
                    <a:lnTo>
                      <a:pt x="177" y="100"/>
                    </a:lnTo>
                    <a:lnTo>
                      <a:pt x="167" y="138"/>
                    </a:lnTo>
                    <a:lnTo>
                      <a:pt x="133" y="242"/>
                    </a:lnTo>
                    <a:lnTo>
                      <a:pt x="245" y="242"/>
                    </a:lnTo>
                    <a:lnTo>
                      <a:pt x="211" y="138"/>
                    </a:lnTo>
                    <a:lnTo>
                      <a:pt x="200" y="99"/>
                    </a:lnTo>
                    <a:lnTo>
                      <a:pt x="188" y="60"/>
                    </a:lnTo>
                    <a:lnTo>
                      <a:pt x="187" y="60"/>
                    </a:lnTo>
                    <a:close/>
                    <a:moveTo>
                      <a:pt x="139" y="0"/>
                    </a:moveTo>
                    <a:lnTo>
                      <a:pt x="243" y="0"/>
                    </a:lnTo>
                    <a:lnTo>
                      <a:pt x="385" y="417"/>
                    </a:lnTo>
                    <a:lnTo>
                      <a:pt x="299" y="417"/>
                    </a:lnTo>
                    <a:lnTo>
                      <a:pt x="259" y="299"/>
                    </a:lnTo>
                    <a:lnTo>
                      <a:pt x="119" y="299"/>
                    </a:lnTo>
                    <a:lnTo>
                      <a:pt x="81" y="417"/>
                    </a:lnTo>
                    <a:lnTo>
                      <a:pt x="0" y="417"/>
                    </a:lnTo>
                    <a:lnTo>
                      <a:pt x="13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46" name="Group 28"/>
            <p:cNvGrpSpPr>
              <a:grpSpLocks noChangeAspect="1"/>
            </p:cNvGrpSpPr>
            <p:nvPr userDrawn="1"/>
          </p:nvGrpSpPr>
          <p:grpSpPr bwMode="auto">
            <a:xfrm>
              <a:off x="2432585" y="6369843"/>
              <a:ext cx="1081088" cy="360363"/>
              <a:chOff x="1668" y="4058"/>
              <a:chExt cx="681" cy="227"/>
            </a:xfrm>
          </p:grpSpPr>
          <p:sp>
            <p:nvSpPr>
              <p:cNvPr id="47" name="AutoShape 27"/>
              <p:cNvSpPr>
                <a:spLocks noChangeAspect="1" noChangeArrowheads="1" noTextEdit="1"/>
              </p:cNvSpPr>
              <p:nvPr userDrawn="1"/>
            </p:nvSpPr>
            <p:spPr bwMode="auto">
              <a:xfrm>
                <a:off x="1668" y="4058"/>
                <a:ext cx="68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9" name="Freeform 30"/>
              <p:cNvSpPr>
                <a:spLocks noEditPoints="1"/>
              </p:cNvSpPr>
              <p:nvPr userDrawn="1"/>
            </p:nvSpPr>
            <p:spPr bwMode="auto">
              <a:xfrm>
                <a:off x="1668" y="4122"/>
                <a:ext cx="373" cy="115"/>
              </a:xfrm>
              <a:custGeom>
                <a:avLst/>
                <a:gdLst>
                  <a:gd name="T0" fmla="*/ 1518 w 1867"/>
                  <a:gd name="T1" fmla="*/ 269 h 576"/>
                  <a:gd name="T2" fmla="*/ 1615 w 1867"/>
                  <a:gd name="T3" fmla="*/ 269 h 576"/>
                  <a:gd name="T4" fmla="*/ 1641 w 1867"/>
                  <a:gd name="T5" fmla="*/ 264 h 576"/>
                  <a:gd name="T6" fmla="*/ 1663 w 1867"/>
                  <a:gd name="T7" fmla="*/ 255 h 576"/>
                  <a:gd name="T8" fmla="*/ 1679 w 1867"/>
                  <a:gd name="T9" fmla="*/ 237 h 576"/>
                  <a:gd name="T10" fmla="*/ 1684 w 1867"/>
                  <a:gd name="T11" fmla="*/ 207 h 576"/>
                  <a:gd name="T12" fmla="*/ 1682 w 1867"/>
                  <a:gd name="T13" fmla="*/ 188 h 576"/>
                  <a:gd name="T14" fmla="*/ 1673 w 1867"/>
                  <a:gd name="T15" fmla="*/ 170 h 576"/>
                  <a:gd name="T16" fmla="*/ 1655 w 1867"/>
                  <a:gd name="T17" fmla="*/ 158 h 576"/>
                  <a:gd name="T18" fmla="*/ 1623 w 1867"/>
                  <a:gd name="T19" fmla="*/ 152 h 576"/>
                  <a:gd name="T20" fmla="*/ 560 w 1867"/>
                  <a:gd name="T21" fmla="*/ 1 h 576"/>
                  <a:gd name="T22" fmla="*/ 916 w 1867"/>
                  <a:gd name="T23" fmla="*/ 348 h 576"/>
                  <a:gd name="T24" fmla="*/ 1275 w 1867"/>
                  <a:gd name="T25" fmla="*/ 1 h 576"/>
                  <a:gd name="T26" fmla="*/ 1093 w 1867"/>
                  <a:gd name="T27" fmla="*/ 575 h 576"/>
                  <a:gd name="T28" fmla="*/ 991 w 1867"/>
                  <a:gd name="T29" fmla="*/ 576 h 576"/>
                  <a:gd name="T30" fmla="*/ 737 w 1867"/>
                  <a:gd name="T31" fmla="*/ 200 h 576"/>
                  <a:gd name="T32" fmla="*/ 560 w 1867"/>
                  <a:gd name="T33" fmla="*/ 576 h 576"/>
                  <a:gd name="T34" fmla="*/ 509 w 1867"/>
                  <a:gd name="T35" fmla="*/ 1 h 576"/>
                  <a:gd name="T36" fmla="*/ 191 w 1867"/>
                  <a:gd name="T37" fmla="*/ 153 h 576"/>
                  <a:gd name="T38" fmla="*/ 477 w 1867"/>
                  <a:gd name="T39" fmla="*/ 218 h 576"/>
                  <a:gd name="T40" fmla="*/ 189 w 1867"/>
                  <a:gd name="T41" fmla="*/ 356 h 576"/>
                  <a:gd name="T42" fmla="*/ 516 w 1867"/>
                  <a:gd name="T43" fmla="*/ 430 h 576"/>
                  <a:gd name="T44" fmla="*/ 1 w 1867"/>
                  <a:gd name="T45" fmla="*/ 576 h 576"/>
                  <a:gd name="T46" fmla="*/ 0 w 1867"/>
                  <a:gd name="T47" fmla="*/ 1 h 576"/>
                  <a:gd name="T48" fmla="*/ 1327 w 1867"/>
                  <a:gd name="T49" fmla="*/ 0 h 576"/>
                  <a:gd name="T50" fmla="*/ 1671 w 1867"/>
                  <a:gd name="T51" fmla="*/ 2 h 576"/>
                  <a:gd name="T52" fmla="*/ 1741 w 1867"/>
                  <a:gd name="T53" fmla="*/ 19 h 576"/>
                  <a:gd name="T54" fmla="*/ 1795 w 1867"/>
                  <a:gd name="T55" fmla="*/ 50 h 576"/>
                  <a:gd name="T56" fmla="*/ 1835 w 1867"/>
                  <a:gd name="T57" fmla="*/ 92 h 576"/>
                  <a:gd name="T58" fmla="*/ 1859 w 1867"/>
                  <a:gd name="T59" fmla="*/ 142 h 576"/>
                  <a:gd name="T60" fmla="*/ 1867 w 1867"/>
                  <a:gd name="T61" fmla="*/ 199 h 576"/>
                  <a:gd name="T62" fmla="*/ 1860 w 1867"/>
                  <a:gd name="T63" fmla="*/ 254 h 576"/>
                  <a:gd name="T64" fmla="*/ 1839 w 1867"/>
                  <a:gd name="T65" fmla="*/ 303 h 576"/>
                  <a:gd name="T66" fmla="*/ 1804 w 1867"/>
                  <a:gd name="T67" fmla="*/ 346 h 576"/>
                  <a:gd name="T68" fmla="*/ 1752 w 1867"/>
                  <a:gd name="T69" fmla="*/ 379 h 576"/>
                  <a:gd name="T70" fmla="*/ 1686 w 1867"/>
                  <a:gd name="T71" fmla="*/ 401 h 576"/>
                  <a:gd name="T72" fmla="*/ 1603 w 1867"/>
                  <a:gd name="T73" fmla="*/ 409 h 576"/>
                  <a:gd name="T74" fmla="*/ 1517 w 1867"/>
                  <a:gd name="T75" fmla="*/ 576 h 576"/>
                  <a:gd name="T76" fmla="*/ 1327 w 1867"/>
                  <a:gd name="T7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7" h="576">
                    <a:moveTo>
                      <a:pt x="1518" y="152"/>
                    </a:moveTo>
                    <a:lnTo>
                      <a:pt x="1518" y="269"/>
                    </a:lnTo>
                    <a:lnTo>
                      <a:pt x="1600" y="269"/>
                    </a:lnTo>
                    <a:lnTo>
                      <a:pt x="1615" y="269"/>
                    </a:lnTo>
                    <a:lnTo>
                      <a:pt x="1628" y="266"/>
                    </a:lnTo>
                    <a:lnTo>
                      <a:pt x="1641" y="264"/>
                    </a:lnTo>
                    <a:lnTo>
                      <a:pt x="1653" y="260"/>
                    </a:lnTo>
                    <a:lnTo>
                      <a:pt x="1663" y="255"/>
                    </a:lnTo>
                    <a:lnTo>
                      <a:pt x="1673" y="246"/>
                    </a:lnTo>
                    <a:lnTo>
                      <a:pt x="1679" y="237"/>
                    </a:lnTo>
                    <a:lnTo>
                      <a:pt x="1683" y="223"/>
                    </a:lnTo>
                    <a:lnTo>
                      <a:pt x="1684" y="207"/>
                    </a:lnTo>
                    <a:lnTo>
                      <a:pt x="1684" y="198"/>
                    </a:lnTo>
                    <a:lnTo>
                      <a:pt x="1682" y="188"/>
                    </a:lnTo>
                    <a:lnTo>
                      <a:pt x="1679" y="179"/>
                    </a:lnTo>
                    <a:lnTo>
                      <a:pt x="1673" y="170"/>
                    </a:lnTo>
                    <a:lnTo>
                      <a:pt x="1665" y="164"/>
                    </a:lnTo>
                    <a:lnTo>
                      <a:pt x="1655" y="158"/>
                    </a:lnTo>
                    <a:lnTo>
                      <a:pt x="1641" y="154"/>
                    </a:lnTo>
                    <a:lnTo>
                      <a:pt x="1623" y="152"/>
                    </a:lnTo>
                    <a:lnTo>
                      <a:pt x="1518" y="152"/>
                    </a:lnTo>
                    <a:close/>
                    <a:moveTo>
                      <a:pt x="560" y="1"/>
                    </a:moveTo>
                    <a:lnTo>
                      <a:pt x="832" y="1"/>
                    </a:lnTo>
                    <a:lnTo>
                      <a:pt x="916" y="348"/>
                    </a:lnTo>
                    <a:lnTo>
                      <a:pt x="1007" y="1"/>
                    </a:lnTo>
                    <a:lnTo>
                      <a:pt x="1275" y="1"/>
                    </a:lnTo>
                    <a:lnTo>
                      <a:pt x="1275" y="575"/>
                    </a:lnTo>
                    <a:lnTo>
                      <a:pt x="1093" y="575"/>
                    </a:lnTo>
                    <a:lnTo>
                      <a:pt x="1093" y="207"/>
                    </a:lnTo>
                    <a:lnTo>
                      <a:pt x="991" y="576"/>
                    </a:lnTo>
                    <a:lnTo>
                      <a:pt x="849" y="576"/>
                    </a:lnTo>
                    <a:lnTo>
                      <a:pt x="737" y="200"/>
                    </a:lnTo>
                    <a:lnTo>
                      <a:pt x="737" y="576"/>
                    </a:lnTo>
                    <a:lnTo>
                      <a:pt x="560" y="576"/>
                    </a:lnTo>
                    <a:lnTo>
                      <a:pt x="560" y="1"/>
                    </a:lnTo>
                    <a:close/>
                    <a:moveTo>
                      <a:pt x="509" y="1"/>
                    </a:moveTo>
                    <a:lnTo>
                      <a:pt x="509" y="153"/>
                    </a:lnTo>
                    <a:lnTo>
                      <a:pt x="191" y="153"/>
                    </a:lnTo>
                    <a:lnTo>
                      <a:pt x="191" y="218"/>
                    </a:lnTo>
                    <a:lnTo>
                      <a:pt x="477" y="218"/>
                    </a:lnTo>
                    <a:lnTo>
                      <a:pt x="477" y="356"/>
                    </a:lnTo>
                    <a:lnTo>
                      <a:pt x="189" y="356"/>
                    </a:lnTo>
                    <a:lnTo>
                      <a:pt x="189" y="430"/>
                    </a:lnTo>
                    <a:lnTo>
                      <a:pt x="516" y="430"/>
                    </a:lnTo>
                    <a:lnTo>
                      <a:pt x="516" y="576"/>
                    </a:lnTo>
                    <a:lnTo>
                      <a:pt x="1" y="576"/>
                    </a:lnTo>
                    <a:lnTo>
                      <a:pt x="0" y="2"/>
                    </a:lnTo>
                    <a:lnTo>
                      <a:pt x="0" y="1"/>
                    </a:lnTo>
                    <a:lnTo>
                      <a:pt x="509" y="1"/>
                    </a:lnTo>
                    <a:close/>
                    <a:moveTo>
                      <a:pt x="1327" y="0"/>
                    </a:moveTo>
                    <a:lnTo>
                      <a:pt x="1629" y="0"/>
                    </a:lnTo>
                    <a:lnTo>
                      <a:pt x="1671" y="2"/>
                    </a:lnTo>
                    <a:lnTo>
                      <a:pt x="1707" y="9"/>
                    </a:lnTo>
                    <a:lnTo>
                      <a:pt x="1741" y="19"/>
                    </a:lnTo>
                    <a:lnTo>
                      <a:pt x="1770" y="33"/>
                    </a:lnTo>
                    <a:lnTo>
                      <a:pt x="1795" y="50"/>
                    </a:lnTo>
                    <a:lnTo>
                      <a:pt x="1817" y="70"/>
                    </a:lnTo>
                    <a:lnTo>
                      <a:pt x="1835" y="92"/>
                    </a:lnTo>
                    <a:lnTo>
                      <a:pt x="1849" y="116"/>
                    </a:lnTo>
                    <a:lnTo>
                      <a:pt x="1859" y="142"/>
                    </a:lnTo>
                    <a:lnTo>
                      <a:pt x="1864" y="170"/>
                    </a:lnTo>
                    <a:lnTo>
                      <a:pt x="1867" y="199"/>
                    </a:lnTo>
                    <a:lnTo>
                      <a:pt x="1866" y="226"/>
                    </a:lnTo>
                    <a:lnTo>
                      <a:pt x="1860" y="254"/>
                    </a:lnTo>
                    <a:lnTo>
                      <a:pt x="1851" y="279"/>
                    </a:lnTo>
                    <a:lnTo>
                      <a:pt x="1839" y="303"/>
                    </a:lnTo>
                    <a:lnTo>
                      <a:pt x="1823" y="326"/>
                    </a:lnTo>
                    <a:lnTo>
                      <a:pt x="1804" y="346"/>
                    </a:lnTo>
                    <a:lnTo>
                      <a:pt x="1780" y="364"/>
                    </a:lnTo>
                    <a:lnTo>
                      <a:pt x="1752" y="379"/>
                    </a:lnTo>
                    <a:lnTo>
                      <a:pt x="1721" y="392"/>
                    </a:lnTo>
                    <a:lnTo>
                      <a:pt x="1686" y="401"/>
                    </a:lnTo>
                    <a:lnTo>
                      <a:pt x="1647" y="407"/>
                    </a:lnTo>
                    <a:lnTo>
                      <a:pt x="1603" y="409"/>
                    </a:lnTo>
                    <a:lnTo>
                      <a:pt x="1517" y="409"/>
                    </a:lnTo>
                    <a:lnTo>
                      <a:pt x="1517" y="576"/>
                    </a:lnTo>
                    <a:lnTo>
                      <a:pt x="1327" y="576"/>
                    </a:lnTo>
                    <a:lnTo>
                      <a:pt x="1327"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0" name="Freeform 31"/>
              <p:cNvSpPr>
                <a:spLocks/>
              </p:cNvSpPr>
              <p:nvPr userDrawn="1"/>
            </p:nvSpPr>
            <p:spPr bwMode="auto">
              <a:xfrm>
                <a:off x="2202" y="4067"/>
                <a:ext cx="87" cy="51"/>
              </a:xfrm>
              <a:custGeom>
                <a:avLst/>
                <a:gdLst>
                  <a:gd name="T0" fmla="*/ 249 w 433"/>
                  <a:gd name="T1" fmla="*/ 0 h 255"/>
                  <a:gd name="T2" fmla="*/ 433 w 433"/>
                  <a:gd name="T3" fmla="*/ 125 h 255"/>
                  <a:gd name="T4" fmla="*/ 184 w 433"/>
                  <a:gd name="T5" fmla="*/ 255 h 255"/>
                  <a:gd name="T6" fmla="*/ 0 w 433"/>
                  <a:gd name="T7" fmla="*/ 124 h 255"/>
                  <a:gd name="T8" fmla="*/ 249 w 433"/>
                  <a:gd name="T9" fmla="*/ 0 h 255"/>
                </a:gdLst>
                <a:ahLst/>
                <a:cxnLst>
                  <a:cxn ang="0">
                    <a:pos x="T0" y="T1"/>
                  </a:cxn>
                  <a:cxn ang="0">
                    <a:pos x="T2" y="T3"/>
                  </a:cxn>
                  <a:cxn ang="0">
                    <a:pos x="T4" y="T5"/>
                  </a:cxn>
                  <a:cxn ang="0">
                    <a:pos x="T6" y="T7"/>
                  </a:cxn>
                  <a:cxn ang="0">
                    <a:pos x="T8" y="T9"/>
                  </a:cxn>
                </a:cxnLst>
                <a:rect l="0" t="0" r="r" b="b"/>
                <a:pathLst>
                  <a:path w="433" h="255">
                    <a:moveTo>
                      <a:pt x="249" y="0"/>
                    </a:moveTo>
                    <a:lnTo>
                      <a:pt x="433" y="125"/>
                    </a:lnTo>
                    <a:lnTo>
                      <a:pt x="184" y="255"/>
                    </a:lnTo>
                    <a:lnTo>
                      <a:pt x="0" y="124"/>
                    </a:lnTo>
                    <a:lnTo>
                      <a:pt x="249"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1" name="Freeform 32"/>
              <p:cNvSpPr>
                <a:spLocks/>
              </p:cNvSpPr>
              <p:nvPr userDrawn="1"/>
            </p:nvSpPr>
            <p:spPr bwMode="auto">
              <a:xfrm>
                <a:off x="2141" y="4118"/>
                <a:ext cx="44" cy="77"/>
              </a:xfrm>
              <a:custGeom>
                <a:avLst/>
                <a:gdLst>
                  <a:gd name="T0" fmla="*/ 0 w 223"/>
                  <a:gd name="T1" fmla="*/ 0 h 383"/>
                  <a:gd name="T2" fmla="*/ 176 w 223"/>
                  <a:gd name="T3" fmla="*/ 148 h 383"/>
                  <a:gd name="T4" fmla="*/ 223 w 223"/>
                  <a:gd name="T5" fmla="*/ 383 h 383"/>
                  <a:gd name="T6" fmla="*/ 51 w 223"/>
                  <a:gd name="T7" fmla="*/ 234 h 383"/>
                  <a:gd name="T8" fmla="*/ 0 w 223"/>
                  <a:gd name="T9" fmla="*/ 0 h 383"/>
                </a:gdLst>
                <a:ahLst/>
                <a:cxnLst>
                  <a:cxn ang="0">
                    <a:pos x="T0" y="T1"/>
                  </a:cxn>
                  <a:cxn ang="0">
                    <a:pos x="T2" y="T3"/>
                  </a:cxn>
                  <a:cxn ang="0">
                    <a:pos x="T4" y="T5"/>
                  </a:cxn>
                  <a:cxn ang="0">
                    <a:pos x="T6" y="T7"/>
                  </a:cxn>
                  <a:cxn ang="0">
                    <a:pos x="T8" y="T9"/>
                  </a:cxn>
                </a:cxnLst>
                <a:rect l="0" t="0" r="r" b="b"/>
                <a:pathLst>
                  <a:path w="223" h="383">
                    <a:moveTo>
                      <a:pt x="0" y="0"/>
                    </a:moveTo>
                    <a:lnTo>
                      <a:pt x="176" y="148"/>
                    </a:lnTo>
                    <a:lnTo>
                      <a:pt x="223" y="383"/>
                    </a:lnTo>
                    <a:lnTo>
                      <a:pt x="51" y="234"/>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2" name="Freeform 33"/>
              <p:cNvSpPr>
                <a:spLocks/>
              </p:cNvSpPr>
              <p:nvPr userDrawn="1"/>
            </p:nvSpPr>
            <p:spPr bwMode="auto">
              <a:xfrm>
                <a:off x="2141" y="4092"/>
                <a:ext cx="89" cy="56"/>
              </a:xfrm>
              <a:custGeom>
                <a:avLst/>
                <a:gdLst>
                  <a:gd name="T0" fmla="*/ 264 w 446"/>
                  <a:gd name="T1" fmla="*/ 0 h 278"/>
                  <a:gd name="T2" fmla="*/ 446 w 446"/>
                  <a:gd name="T3" fmla="*/ 137 h 278"/>
                  <a:gd name="T4" fmla="*/ 176 w 446"/>
                  <a:gd name="T5" fmla="*/ 278 h 278"/>
                  <a:gd name="T6" fmla="*/ 0 w 446"/>
                  <a:gd name="T7" fmla="*/ 130 h 278"/>
                  <a:gd name="T8" fmla="*/ 264 w 446"/>
                  <a:gd name="T9" fmla="*/ 0 h 278"/>
                </a:gdLst>
                <a:ahLst/>
                <a:cxnLst>
                  <a:cxn ang="0">
                    <a:pos x="T0" y="T1"/>
                  </a:cxn>
                  <a:cxn ang="0">
                    <a:pos x="T2" y="T3"/>
                  </a:cxn>
                  <a:cxn ang="0">
                    <a:pos x="T4" y="T5"/>
                  </a:cxn>
                  <a:cxn ang="0">
                    <a:pos x="T6" y="T7"/>
                  </a:cxn>
                  <a:cxn ang="0">
                    <a:pos x="T8" y="T9"/>
                  </a:cxn>
                </a:cxnLst>
                <a:rect l="0" t="0" r="r" b="b"/>
                <a:pathLst>
                  <a:path w="446" h="278">
                    <a:moveTo>
                      <a:pt x="264" y="0"/>
                    </a:moveTo>
                    <a:lnTo>
                      <a:pt x="446" y="137"/>
                    </a:lnTo>
                    <a:lnTo>
                      <a:pt x="176" y="278"/>
                    </a:lnTo>
                    <a:lnTo>
                      <a:pt x="0" y="130"/>
                    </a:lnTo>
                    <a:lnTo>
                      <a:pt x="264"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3" name="Freeform 34"/>
              <p:cNvSpPr>
                <a:spLocks/>
              </p:cNvSpPr>
              <p:nvPr userDrawn="1"/>
            </p:nvSpPr>
            <p:spPr bwMode="auto">
              <a:xfrm>
                <a:off x="2157" y="4174"/>
                <a:ext cx="43" cy="72"/>
              </a:xfrm>
              <a:custGeom>
                <a:avLst/>
                <a:gdLst>
                  <a:gd name="T0" fmla="*/ 0 w 212"/>
                  <a:gd name="T1" fmla="*/ 0 h 363"/>
                  <a:gd name="T2" fmla="*/ 169 w 212"/>
                  <a:gd name="T3" fmla="*/ 150 h 363"/>
                  <a:gd name="T4" fmla="*/ 212 w 212"/>
                  <a:gd name="T5" fmla="*/ 363 h 363"/>
                  <a:gd name="T6" fmla="*/ 49 w 212"/>
                  <a:gd name="T7" fmla="*/ 209 h 363"/>
                  <a:gd name="T8" fmla="*/ 0 w 212"/>
                  <a:gd name="T9" fmla="*/ 0 h 363"/>
                </a:gdLst>
                <a:ahLst/>
                <a:cxnLst>
                  <a:cxn ang="0">
                    <a:pos x="T0" y="T1"/>
                  </a:cxn>
                  <a:cxn ang="0">
                    <a:pos x="T2" y="T3"/>
                  </a:cxn>
                  <a:cxn ang="0">
                    <a:pos x="T4" y="T5"/>
                  </a:cxn>
                  <a:cxn ang="0">
                    <a:pos x="T6" y="T7"/>
                  </a:cxn>
                  <a:cxn ang="0">
                    <a:pos x="T8" y="T9"/>
                  </a:cxn>
                </a:cxnLst>
                <a:rect l="0" t="0" r="r" b="b"/>
                <a:pathLst>
                  <a:path w="212" h="363">
                    <a:moveTo>
                      <a:pt x="0" y="0"/>
                    </a:moveTo>
                    <a:lnTo>
                      <a:pt x="169" y="150"/>
                    </a:lnTo>
                    <a:lnTo>
                      <a:pt x="212" y="363"/>
                    </a:lnTo>
                    <a:lnTo>
                      <a:pt x="49" y="209"/>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4" name="Freeform 35"/>
              <p:cNvSpPr>
                <a:spLocks/>
              </p:cNvSpPr>
              <p:nvPr userDrawn="1"/>
            </p:nvSpPr>
            <p:spPr bwMode="auto">
              <a:xfrm>
                <a:off x="2292" y="4178"/>
                <a:ext cx="50" cy="71"/>
              </a:xfrm>
              <a:custGeom>
                <a:avLst/>
                <a:gdLst>
                  <a:gd name="T0" fmla="*/ 243 w 253"/>
                  <a:gd name="T1" fmla="*/ 0 h 355"/>
                  <a:gd name="T2" fmla="*/ 253 w 253"/>
                  <a:gd name="T3" fmla="*/ 214 h 355"/>
                  <a:gd name="T4" fmla="*/ 21 w 253"/>
                  <a:gd name="T5" fmla="*/ 355 h 355"/>
                  <a:gd name="T6" fmla="*/ 0 w 253"/>
                  <a:gd name="T7" fmla="*/ 137 h 355"/>
                  <a:gd name="T8" fmla="*/ 243 w 253"/>
                  <a:gd name="T9" fmla="*/ 0 h 355"/>
                </a:gdLst>
                <a:ahLst/>
                <a:cxnLst>
                  <a:cxn ang="0">
                    <a:pos x="T0" y="T1"/>
                  </a:cxn>
                  <a:cxn ang="0">
                    <a:pos x="T2" y="T3"/>
                  </a:cxn>
                  <a:cxn ang="0">
                    <a:pos x="T4" y="T5"/>
                  </a:cxn>
                  <a:cxn ang="0">
                    <a:pos x="T6" y="T7"/>
                  </a:cxn>
                  <a:cxn ang="0">
                    <a:pos x="T8" y="T9"/>
                  </a:cxn>
                </a:cxnLst>
                <a:rect l="0" t="0" r="r" b="b"/>
                <a:pathLst>
                  <a:path w="253" h="355">
                    <a:moveTo>
                      <a:pt x="243" y="0"/>
                    </a:moveTo>
                    <a:lnTo>
                      <a:pt x="253" y="214"/>
                    </a:lnTo>
                    <a:lnTo>
                      <a:pt x="21" y="355"/>
                    </a:lnTo>
                    <a:lnTo>
                      <a:pt x="0" y="137"/>
                    </a:lnTo>
                    <a:lnTo>
                      <a:pt x="24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5" name="Freeform 36"/>
              <p:cNvSpPr>
                <a:spLocks/>
              </p:cNvSpPr>
              <p:nvPr userDrawn="1"/>
            </p:nvSpPr>
            <p:spPr bwMode="auto">
              <a:xfrm>
                <a:off x="2198" y="4210"/>
                <a:ext cx="44" cy="75"/>
              </a:xfrm>
              <a:custGeom>
                <a:avLst/>
                <a:gdLst>
                  <a:gd name="T0" fmla="*/ 0 w 220"/>
                  <a:gd name="T1" fmla="*/ 0 h 376"/>
                  <a:gd name="T2" fmla="*/ 182 w 220"/>
                  <a:gd name="T3" fmla="*/ 164 h 376"/>
                  <a:gd name="T4" fmla="*/ 220 w 220"/>
                  <a:gd name="T5" fmla="*/ 376 h 376"/>
                  <a:gd name="T6" fmla="*/ 40 w 220"/>
                  <a:gd name="T7" fmla="*/ 213 h 376"/>
                  <a:gd name="T8" fmla="*/ 0 w 220"/>
                  <a:gd name="T9" fmla="*/ 0 h 376"/>
                </a:gdLst>
                <a:ahLst/>
                <a:cxnLst>
                  <a:cxn ang="0">
                    <a:pos x="T0" y="T1"/>
                  </a:cxn>
                  <a:cxn ang="0">
                    <a:pos x="T2" y="T3"/>
                  </a:cxn>
                  <a:cxn ang="0">
                    <a:pos x="T4" y="T5"/>
                  </a:cxn>
                  <a:cxn ang="0">
                    <a:pos x="T6" y="T7"/>
                  </a:cxn>
                  <a:cxn ang="0">
                    <a:pos x="T8" y="T9"/>
                  </a:cxn>
                </a:cxnLst>
                <a:rect l="0" t="0" r="r" b="b"/>
                <a:pathLst>
                  <a:path w="220" h="376">
                    <a:moveTo>
                      <a:pt x="0" y="0"/>
                    </a:moveTo>
                    <a:lnTo>
                      <a:pt x="182" y="164"/>
                    </a:lnTo>
                    <a:lnTo>
                      <a:pt x="220" y="376"/>
                    </a:lnTo>
                    <a:lnTo>
                      <a:pt x="40" y="213"/>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6" name="Freeform 37"/>
              <p:cNvSpPr>
                <a:spLocks/>
              </p:cNvSpPr>
              <p:nvPr userDrawn="1"/>
            </p:nvSpPr>
            <p:spPr bwMode="auto">
              <a:xfrm>
                <a:off x="2235" y="4212"/>
                <a:ext cx="57" cy="73"/>
              </a:xfrm>
              <a:custGeom>
                <a:avLst/>
                <a:gdLst>
                  <a:gd name="T0" fmla="*/ 265 w 287"/>
                  <a:gd name="T1" fmla="*/ 0 h 365"/>
                  <a:gd name="T2" fmla="*/ 287 w 287"/>
                  <a:gd name="T3" fmla="*/ 217 h 365"/>
                  <a:gd name="T4" fmla="*/ 38 w 287"/>
                  <a:gd name="T5" fmla="*/ 365 h 365"/>
                  <a:gd name="T6" fmla="*/ 0 w 287"/>
                  <a:gd name="T7" fmla="*/ 153 h 365"/>
                  <a:gd name="T8" fmla="*/ 265 w 287"/>
                  <a:gd name="T9" fmla="*/ 0 h 365"/>
                </a:gdLst>
                <a:ahLst/>
                <a:cxnLst>
                  <a:cxn ang="0">
                    <a:pos x="T0" y="T1"/>
                  </a:cxn>
                  <a:cxn ang="0">
                    <a:pos x="T2" y="T3"/>
                  </a:cxn>
                  <a:cxn ang="0">
                    <a:pos x="T4" y="T5"/>
                  </a:cxn>
                  <a:cxn ang="0">
                    <a:pos x="T6" y="T7"/>
                  </a:cxn>
                  <a:cxn ang="0">
                    <a:pos x="T8" y="T9"/>
                  </a:cxn>
                </a:cxnLst>
                <a:rect l="0" t="0" r="r" b="b"/>
                <a:pathLst>
                  <a:path w="287" h="365">
                    <a:moveTo>
                      <a:pt x="265" y="0"/>
                    </a:moveTo>
                    <a:lnTo>
                      <a:pt x="287" y="217"/>
                    </a:lnTo>
                    <a:lnTo>
                      <a:pt x="38" y="365"/>
                    </a:lnTo>
                    <a:lnTo>
                      <a:pt x="0" y="153"/>
                    </a:lnTo>
                    <a:lnTo>
                      <a:pt x="265"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7" name="Freeform 38"/>
              <p:cNvSpPr>
                <a:spLocks/>
              </p:cNvSpPr>
              <p:nvPr userDrawn="1"/>
            </p:nvSpPr>
            <p:spPr bwMode="auto">
              <a:xfrm>
                <a:off x="2191" y="4202"/>
                <a:ext cx="14" cy="44"/>
              </a:xfrm>
              <a:custGeom>
                <a:avLst/>
                <a:gdLst>
                  <a:gd name="T0" fmla="*/ 19 w 68"/>
                  <a:gd name="T1" fmla="*/ 0 h 223"/>
                  <a:gd name="T2" fmla="*/ 54 w 68"/>
                  <a:gd name="T3" fmla="*/ 30 h 223"/>
                  <a:gd name="T4" fmla="*/ 36 w 68"/>
                  <a:gd name="T5" fmla="*/ 40 h 223"/>
                  <a:gd name="T6" fmla="*/ 68 w 68"/>
                  <a:gd name="T7" fmla="*/ 209 h 223"/>
                  <a:gd name="T8" fmla="*/ 43 w 68"/>
                  <a:gd name="T9" fmla="*/ 223 h 223"/>
                  <a:gd name="T10" fmla="*/ 0 w 68"/>
                  <a:gd name="T11" fmla="*/ 10 h 223"/>
                  <a:gd name="T12" fmla="*/ 19 w 68"/>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68" h="223">
                    <a:moveTo>
                      <a:pt x="19" y="0"/>
                    </a:moveTo>
                    <a:lnTo>
                      <a:pt x="54" y="30"/>
                    </a:lnTo>
                    <a:lnTo>
                      <a:pt x="36" y="40"/>
                    </a:lnTo>
                    <a:lnTo>
                      <a:pt x="68" y="209"/>
                    </a:lnTo>
                    <a:lnTo>
                      <a:pt x="43" y="223"/>
                    </a:lnTo>
                    <a:lnTo>
                      <a:pt x="0" y="10"/>
                    </a:lnTo>
                    <a:lnTo>
                      <a:pt x="19" y="0"/>
                    </a:lnTo>
                    <a:close/>
                  </a:path>
                </a:pathLst>
              </a:custGeom>
              <a:solidFill>
                <a:srgbClr val="A5B7B5"/>
              </a:solidFill>
              <a:ln w="0">
                <a:solidFill>
                  <a:srgbClr val="A5B7B5"/>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8" name="Freeform 39"/>
              <p:cNvSpPr>
                <a:spLocks/>
              </p:cNvSpPr>
              <p:nvPr userDrawn="1"/>
            </p:nvSpPr>
            <p:spPr bwMode="auto">
              <a:xfrm>
                <a:off x="2157" y="4173"/>
                <a:ext cx="38" cy="31"/>
              </a:xfrm>
              <a:custGeom>
                <a:avLst/>
                <a:gdLst>
                  <a:gd name="T0" fmla="*/ 13 w 188"/>
                  <a:gd name="T1" fmla="*/ 0 h 156"/>
                  <a:gd name="T2" fmla="*/ 139 w 188"/>
                  <a:gd name="T3" fmla="*/ 111 h 156"/>
                  <a:gd name="T4" fmla="*/ 176 w 188"/>
                  <a:gd name="T5" fmla="*/ 91 h 156"/>
                  <a:gd name="T6" fmla="*/ 185 w 188"/>
                  <a:gd name="T7" fmla="*/ 144 h 156"/>
                  <a:gd name="T8" fmla="*/ 188 w 188"/>
                  <a:gd name="T9" fmla="*/ 146 h 156"/>
                  <a:gd name="T10" fmla="*/ 169 w 188"/>
                  <a:gd name="T11" fmla="*/ 156 h 156"/>
                  <a:gd name="T12" fmla="*/ 0 w 188"/>
                  <a:gd name="T13" fmla="*/ 6 h 156"/>
                  <a:gd name="T14" fmla="*/ 13 w 188"/>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56">
                    <a:moveTo>
                      <a:pt x="13" y="0"/>
                    </a:moveTo>
                    <a:lnTo>
                      <a:pt x="139" y="111"/>
                    </a:lnTo>
                    <a:lnTo>
                      <a:pt x="176" y="91"/>
                    </a:lnTo>
                    <a:lnTo>
                      <a:pt x="185" y="144"/>
                    </a:lnTo>
                    <a:lnTo>
                      <a:pt x="188" y="146"/>
                    </a:lnTo>
                    <a:lnTo>
                      <a:pt x="169" y="156"/>
                    </a:lnTo>
                    <a:lnTo>
                      <a:pt x="0" y="6"/>
                    </a:lnTo>
                    <a:lnTo>
                      <a:pt x="13"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59" name="Freeform 40"/>
              <p:cNvSpPr>
                <a:spLocks/>
              </p:cNvSpPr>
              <p:nvPr userDrawn="1"/>
            </p:nvSpPr>
            <p:spPr bwMode="auto">
              <a:xfrm>
                <a:off x="2202" y="4092"/>
                <a:ext cx="38" cy="38"/>
              </a:xfrm>
              <a:custGeom>
                <a:avLst/>
                <a:gdLst>
                  <a:gd name="T0" fmla="*/ 0 w 189"/>
                  <a:gd name="T1" fmla="*/ 0 h 192"/>
                  <a:gd name="T2" fmla="*/ 184 w 189"/>
                  <a:gd name="T3" fmla="*/ 132 h 192"/>
                  <a:gd name="T4" fmla="*/ 189 w 189"/>
                  <a:gd name="T5" fmla="*/ 171 h 192"/>
                  <a:gd name="T6" fmla="*/ 189 w 189"/>
                  <a:gd name="T7" fmla="*/ 171 h 192"/>
                  <a:gd name="T8" fmla="*/ 147 w 189"/>
                  <a:gd name="T9" fmla="*/ 192 h 192"/>
                  <a:gd name="T10" fmla="*/ 139 w 189"/>
                  <a:gd name="T11" fmla="*/ 138 h 192"/>
                  <a:gd name="T12" fmla="*/ 7 w 189"/>
                  <a:gd name="T13" fmla="*/ 39 h 192"/>
                  <a:gd name="T14" fmla="*/ 0 w 189"/>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2">
                    <a:moveTo>
                      <a:pt x="0" y="0"/>
                    </a:moveTo>
                    <a:lnTo>
                      <a:pt x="184" y="132"/>
                    </a:lnTo>
                    <a:lnTo>
                      <a:pt x="189" y="171"/>
                    </a:lnTo>
                    <a:lnTo>
                      <a:pt x="189" y="171"/>
                    </a:lnTo>
                    <a:lnTo>
                      <a:pt x="147" y="192"/>
                    </a:lnTo>
                    <a:lnTo>
                      <a:pt x="139" y="138"/>
                    </a:lnTo>
                    <a:lnTo>
                      <a:pt x="7" y="39"/>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0" name="Freeform 41"/>
              <p:cNvSpPr>
                <a:spLocks/>
              </p:cNvSpPr>
              <p:nvPr userDrawn="1"/>
            </p:nvSpPr>
            <p:spPr bwMode="auto">
              <a:xfrm>
                <a:off x="2176" y="4120"/>
                <a:ext cx="55" cy="75"/>
              </a:xfrm>
              <a:custGeom>
                <a:avLst/>
                <a:gdLst>
                  <a:gd name="T0" fmla="*/ 270 w 278"/>
                  <a:gd name="T1" fmla="*/ 0 h 376"/>
                  <a:gd name="T2" fmla="*/ 278 w 278"/>
                  <a:gd name="T3" fmla="*/ 54 h 376"/>
                  <a:gd name="T4" fmla="*/ 49 w 278"/>
                  <a:gd name="T5" fmla="*/ 174 h 376"/>
                  <a:gd name="T6" fmla="*/ 83 w 278"/>
                  <a:gd name="T7" fmla="*/ 356 h 376"/>
                  <a:gd name="T8" fmla="*/ 46 w 278"/>
                  <a:gd name="T9" fmla="*/ 376 h 376"/>
                  <a:gd name="T10" fmla="*/ 0 w 278"/>
                  <a:gd name="T11" fmla="*/ 141 h 376"/>
                  <a:gd name="T12" fmla="*/ 270 w 278"/>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78" h="376">
                    <a:moveTo>
                      <a:pt x="270" y="0"/>
                    </a:moveTo>
                    <a:lnTo>
                      <a:pt x="278" y="54"/>
                    </a:lnTo>
                    <a:lnTo>
                      <a:pt x="49" y="174"/>
                    </a:lnTo>
                    <a:lnTo>
                      <a:pt x="83" y="356"/>
                    </a:lnTo>
                    <a:lnTo>
                      <a:pt x="46" y="376"/>
                    </a:lnTo>
                    <a:lnTo>
                      <a:pt x="0" y="141"/>
                    </a:lnTo>
                    <a:lnTo>
                      <a:pt x="270" y="0"/>
                    </a:lnTo>
                    <a:close/>
                  </a:path>
                </a:pathLst>
              </a:custGeom>
              <a:solidFill>
                <a:srgbClr val="A5B7B5"/>
              </a:solidFill>
              <a:ln w="0">
                <a:solidFill>
                  <a:srgbClr val="A5B7B5"/>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1" name="Freeform 42"/>
              <p:cNvSpPr>
                <a:spLocks/>
              </p:cNvSpPr>
              <p:nvPr userDrawn="1"/>
            </p:nvSpPr>
            <p:spPr bwMode="auto">
              <a:xfrm>
                <a:off x="2248" y="4119"/>
                <a:ext cx="44" cy="77"/>
              </a:xfrm>
              <a:custGeom>
                <a:avLst/>
                <a:gdLst>
                  <a:gd name="T0" fmla="*/ 0 w 223"/>
                  <a:gd name="T1" fmla="*/ 0 h 386"/>
                  <a:gd name="T2" fmla="*/ 202 w 223"/>
                  <a:gd name="T3" fmla="*/ 146 h 386"/>
                  <a:gd name="T4" fmla="*/ 223 w 223"/>
                  <a:gd name="T5" fmla="*/ 386 h 386"/>
                  <a:gd name="T6" fmla="*/ 176 w 223"/>
                  <a:gd name="T7" fmla="*/ 350 h 386"/>
                  <a:gd name="T8" fmla="*/ 156 w 223"/>
                  <a:gd name="T9" fmla="*/ 185 h 386"/>
                  <a:gd name="T10" fmla="*/ 10 w 223"/>
                  <a:gd name="T11" fmla="*/ 74 h 386"/>
                  <a:gd name="T12" fmla="*/ 0 w 223"/>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223" h="386">
                    <a:moveTo>
                      <a:pt x="0" y="0"/>
                    </a:moveTo>
                    <a:lnTo>
                      <a:pt x="202" y="146"/>
                    </a:lnTo>
                    <a:lnTo>
                      <a:pt x="223" y="386"/>
                    </a:lnTo>
                    <a:lnTo>
                      <a:pt x="176" y="350"/>
                    </a:lnTo>
                    <a:lnTo>
                      <a:pt x="156" y="185"/>
                    </a:lnTo>
                    <a:lnTo>
                      <a:pt x="10" y="74"/>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2" name="Freeform 43"/>
              <p:cNvSpPr>
                <a:spLocks/>
              </p:cNvSpPr>
              <p:nvPr userDrawn="1"/>
            </p:nvSpPr>
            <p:spPr bwMode="auto">
              <a:xfrm>
                <a:off x="2198" y="4206"/>
                <a:ext cx="90" cy="37"/>
              </a:xfrm>
              <a:custGeom>
                <a:avLst/>
                <a:gdLst>
                  <a:gd name="T0" fmla="*/ 409 w 447"/>
                  <a:gd name="T1" fmla="*/ 0 h 182"/>
                  <a:gd name="T2" fmla="*/ 447 w 447"/>
                  <a:gd name="T3" fmla="*/ 29 h 182"/>
                  <a:gd name="T4" fmla="*/ 182 w 447"/>
                  <a:gd name="T5" fmla="*/ 182 h 182"/>
                  <a:gd name="T6" fmla="*/ 0 w 447"/>
                  <a:gd name="T7" fmla="*/ 18 h 182"/>
                  <a:gd name="T8" fmla="*/ 18 w 447"/>
                  <a:gd name="T9" fmla="*/ 8 h 182"/>
                  <a:gd name="T10" fmla="*/ 169 w 447"/>
                  <a:gd name="T11" fmla="*/ 138 h 182"/>
                  <a:gd name="T12" fmla="*/ 409 w 447"/>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447" h="182">
                    <a:moveTo>
                      <a:pt x="409" y="0"/>
                    </a:moveTo>
                    <a:lnTo>
                      <a:pt x="447" y="29"/>
                    </a:lnTo>
                    <a:lnTo>
                      <a:pt x="182" y="182"/>
                    </a:lnTo>
                    <a:lnTo>
                      <a:pt x="0" y="18"/>
                    </a:lnTo>
                    <a:lnTo>
                      <a:pt x="18" y="8"/>
                    </a:lnTo>
                    <a:lnTo>
                      <a:pt x="169" y="138"/>
                    </a:lnTo>
                    <a:lnTo>
                      <a:pt x="409"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3" name="Freeform 44"/>
              <p:cNvSpPr>
                <a:spLocks/>
              </p:cNvSpPr>
              <p:nvPr userDrawn="1"/>
            </p:nvSpPr>
            <p:spPr bwMode="auto">
              <a:xfrm>
                <a:off x="2280" y="4200"/>
                <a:ext cx="16" cy="49"/>
              </a:xfrm>
              <a:custGeom>
                <a:avLst/>
                <a:gdLst>
                  <a:gd name="T0" fmla="*/ 20 w 79"/>
                  <a:gd name="T1" fmla="*/ 0 h 248"/>
                  <a:gd name="T2" fmla="*/ 58 w 79"/>
                  <a:gd name="T3" fmla="*/ 30 h 248"/>
                  <a:gd name="T4" fmla="*/ 79 w 79"/>
                  <a:gd name="T5" fmla="*/ 248 h 248"/>
                  <a:gd name="T6" fmla="*/ 55 w 79"/>
                  <a:gd name="T7" fmla="*/ 228 h 248"/>
                  <a:gd name="T8" fmla="*/ 38 w 79"/>
                  <a:gd name="T9" fmla="*/ 61 h 248"/>
                  <a:gd name="T10" fmla="*/ 0 w 79"/>
                  <a:gd name="T11" fmla="*/ 33 h 248"/>
                  <a:gd name="T12" fmla="*/ 23 w 79"/>
                  <a:gd name="T13" fmla="*/ 20 h 248"/>
                  <a:gd name="T14" fmla="*/ 20 w 79"/>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248">
                    <a:moveTo>
                      <a:pt x="20" y="0"/>
                    </a:moveTo>
                    <a:lnTo>
                      <a:pt x="58" y="30"/>
                    </a:lnTo>
                    <a:lnTo>
                      <a:pt x="79" y="248"/>
                    </a:lnTo>
                    <a:lnTo>
                      <a:pt x="55" y="228"/>
                    </a:lnTo>
                    <a:lnTo>
                      <a:pt x="38" y="61"/>
                    </a:lnTo>
                    <a:lnTo>
                      <a:pt x="0" y="33"/>
                    </a:lnTo>
                    <a:lnTo>
                      <a:pt x="23" y="20"/>
                    </a:lnTo>
                    <a:lnTo>
                      <a:pt x="2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4" name="Freeform 45"/>
              <p:cNvSpPr>
                <a:spLocks/>
              </p:cNvSpPr>
              <p:nvPr userDrawn="1"/>
            </p:nvSpPr>
            <p:spPr bwMode="auto">
              <a:xfrm>
                <a:off x="2248" y="4093"/>
                <a:ext cx="92" cy="55"/>
              </a:xfrm>
              <a:custGeom>
                <a:avLst/>
                <a:gdLst>
                  <a:gd name="T0" fmla="*/ 254 w 463"/>
                  <a:gd name="T1" fmla="*/ 0 h 275"/>
                  <a:gd name="T2" fmla="*/ 463 w 463"/>
                  <a:gd name="T3" fmla="*/ 137 h 275"/>
                  <a:gd name="T4" fmla="*/ 202 w 463"/>
                  <a:gd name="T5" fmla="*/ 275 h 275"/>
                  <a:gd name="T6" fmla="*/ 0 w 463"/>
                  <a:gd name="T7" fmla="*/ 129 h 275"/>
                  <a:gd name="T8" fmla="*/ 254 w 463"/>
                  <a:gd name="T9" fmla="*/ 0 h 275"/>
                </a:gdLst>
                <a:ahLst/>
                <a:cxnLst>
                  <a:cxn ang="0">
                    <a:pos x="T0" y="T1"/>
                  </a:cxn>
                  <a:cxn ang="0">
                    <a:pos x="T2" y="T3"/>
                  </a:cxn>
                  <a:cxn ang="0">
                    <a:pos x="T4" y="T5"/>
                  </a:cxn>
                  <a:cxn ang="0">
                    <a:pos x="T6" y="T7"/>
                  </a:cxn>
                  <a:cxn ang="0">
                    <a:pos x="T8" y="T9"/>
                  </a:cxn>
                </a:cxnLst>
                <a:rect l="0" t="0" r="r" b="b"/>
                <a:pathLst>
                  <a:path w="463" h="275">
                    <a:moveTo>
                      <a:pt x="254" y="0"/>
                    </a:moveTo>
                    <a:lnTo>
                      <a:pt x="463" y="137"/>
                    </a:lnTo>
                    <a:lnTo>
                      <a:pt x="202" y="275"/>
                    </a:lnTo>
                    <a:lnTo>
                      <a:pt x="0" y="129"/>
                    </a:lnTo>
                    <a:lnTo>
                      <a:pt x="254"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5" name="Freeform 46"/>
              <p:cNvSpPr>
                <a:spLocks/>
              </p:cNvSpPr>
              <p:nvPr userDrawn="1"/>
            </p:nvSpPr>
            <p:spPr bwMode="auto">
              <a:xfrm>
                <a:off x="2239" y="4092"/>
                <a:ext cx="50" cy="42"/>
              </a:xfrm>
              <a:custGeom>
                <a:avLst/>
                <a:gdLst>
                  <a:gd name="T0" fmla="*/ 249 w 252"/>
                  <a:gd name="T1" fmla="*/ 0 h 207"/>
                  <a:gd name="T2" fmla="*/ 252 w 252"/>
                  <a:gd name="T3" fmla="*/ 28 h 207"/>
                  <a:gd name="T4" fmla="*/ 44 w 252"/>
                  <a:gd name="T5" fmla="*/ 133 h 207"/>
                  <a:gd name="T6" fmla="*/ 54 w 252"/>
                  <a:gd name="T7" fmla="*/ 207 h 207"/>
                  <a:gd name="T8" fmla="*/ 5 w 252"/>
                  <a:gd name="T9" fmla="*/ 170 h 207"/>
                  <a:gd name="T10" fmla="*/ 0 w 252"/>
                  <a:gd name="T11" fmla="*/ 130 h 207"/>
                  <a:gd name="T12" fmla="*/ 249 w 252"/>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252" h="207">
                    <a:moveTo>
                      <a:pt x="249" y="0"/>
                    </a:moveTo>
                    <a:lnTo>
                      <a:pt x="252" y="28"/>
                    </a:lnTo>
                    <a:lnTo>
                      <a:pt x="44" y="133"/>
                    </a:lnTo>
                    <a:lnTo>
                      <a:pt x="54" y="207"/>
                    </a:lnTo>
                    <a:lnTo>
                      <a:pt x="5" y="170"/>
                    </a:lnTo>
                    <a:lnTo>
                      <a:pt x="0" y="130"/>
                    </a:lnTo>
                    <a:lnTo>
                      <a:pt x="249" y="0"/>
                    </a:lnTo>
                    <a:close/>
                  </a:path>
                </a:pathLst>
              </a:custGeom>
              <a:solidFill>
                <a:srgbClr val="A5B7B5"/>
              </a:solidFill>
              <a:ln w="0">
                <a:solidFill>
                  <a:srgbClr val="A5B7B5"/>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6" name="Freeform 47"/>
              <p:cNvSpPr>
                <a:spLocks/>
              </p:cNvSpPr>
              <p:nvPr userDrawn="1"/>
            </p:nvSpPr>
            <p:spPr bwMode="auto">
              <a:xfrm>
                <a:off x="2288" y="4120"/>
                <a:ext cx="54" cy="76"/>
              </a:xfrm>
              <a:custGeom>
                <a:avLst/>
                <a:gdLst>
                  <a:gd name="T0" fmla="*/ 261 w 272"/>
                  <a:gd name="T1" fmla="*/ 0 h 378"/>
                  <a:gd name="T2" fmla="*/ 272 w 272"/>
                  <a:gd name="T3" fmla="*/ 238 h 378"/>
                  <a:gd name="T4" fmla="*/ 21 w 272"/>
                  <a:gd name="T5" fmla="*/ 378 h 378"/>
                  <a:gd name="T6" fmla="*/ 0 w 272"/>
                  <a:gd name="T7" fmla="*/ 138 h 378"/>
                  <a:gd name="T8" fmla="*/ 261 w 272"/>
                  <a:gd name="T9" fmla="*/ 0 h 378"/>
                </a:gdLst>
                <a:ahLst/>
                <a:cxnLst>
                  <a:cxn ang="0">
                    <a:pos x="T0" y="T1"/>
                  </a:cxn>
                  <a:cxn ang="0">
                    <a:pos x="T2" y="T3"/>
                  </a:cxn>
                  <a:cxn ang="0">
                    <a:pos x="T4" y="T5"/>
                  </a:cxn>
                  <a:cxn ang="0">
                    <a:pos x="T6" y="T7"/>
                  </a:cxn>
                  <a:cxn ang="0">
                    <a:pos x="T8" y="T9"/>
                  </a:cxn>
                </a:cxnLst>
                <a:rect l="0" t="0" r="r" b="b"/>
                <a:pathLst>
                  <a:path w="272" h="378">
                    <a:moveTo>
                      <a:pt x="261" y="0"/>
                    </a:moveTo>
                    <a:lnTo>
                      <a:pt x="272" y="238"/>
                    </a:lnTo>
                    <a:lnTo>
                      <a:pt x="21" y="378"/>
                    </a:lnTo>
                    <a:lnTo>
                      <a:pt x="0" y="138"/>
                    </a:lnTo>
                    <a:lnTo>
                      <a:pt x="2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7" name="Freeform 48"/>
              <p:cNvSpPr>
                <a:spLocks/>
              </p:cNvSpPr>
              <p:nvPr userDrawn="1"/>
            </p:nvSpPr>
            <p:spPr bwMode="auto">
              <a:xfrm>
                <a:off x="2283" y="4173"/>
                <a:ext cx="57" cy="33"/>
              </a:xfrm>
              <a:custGeom>
                <a:avLst/>
                <a:gdLst>
                  <a:gd name="T0" fmla="*/ 251 w 287"/>
                  <a:gd name="T1" fmla="*/ 0 h 162"/>
                  <a:gd name="T2" fmla="*/ 287 w 287"/>
                  <a:gd name="T3" fmla="*/ 25 h 162"/>
                  <a:gd name="T4" fmla="*/ 44 w 287"/>
                  <a:gd name="T5" fmla="*/ 162 h 162"/>
                  <a:gd name="T6" fmla="*/ 6 w 287"/>
                  <a:gd name="T7" fmla="*/ 132 h 162"/>
                  <a:gd name="T8" fmla="*/ 0 w 287"/>
                  <a:gd name="T9" fmla="*/ 77 h 162"/>
                  <a:gd name="T10" fmla="*/ 47 w 287"/>
                  <a:gd name="T11" fmla="*/ 113 h 162"/>
                  <a:gd name="T12" fmla="*/ 251 w 287"/>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87" h="162">
                    <a:moveTo>
                      <a:pt x="251" y="0"/>
                    </a:moveTo>
                    <a:lnTo>
                      <a:pt x="287" y="25"/>
                    </a:lnTo>
                    <a:lnTo>
                      <a:pt x="44" y="162"/>
                    </a:lnTo>
                    <a:lnTo>
                      <a:pt x="6" y="132"/>
                    </a:lnTo>
                    <a:lnTo>
                      <a:pt x="0" y="77"/>
                    </a:lnTo>
                    <a:lnTo>
                      <a:pt x="47" y="113"/>
                    </a:lnTo>
                    <a:lnTo>
                      <a:pt x="251"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8" name="Freeform 49"/>
              <p:cNvSpPr>
                <a:spLocks/>
              </p:cNvSpPr>
              <p:nvPr userDrawn="1"/>
            </p:nvSpPr>
            <p:spPr bwMode="auto">
              <a:xfrm>
                <a:off x="2186" y="4154"/>
                <a:ext cx="46" cy="80"/>
              </a:xfrm>
              <a:custGeom>
                <a:avLst/>
                <a:gdLst>
                  <a:gd name="T0" fmla="*/ 0 w 231"/>
                  <a:gd name="T1" fmla="*/ 0 h 397"/>
                  <a:gd name="T2" fmla="*/ 190 w 231"/>
                  <a:gd name="T3" fmla="*/ 158 h 397"/>
                  <a:gd name="T4" fmla="*/ 231 w 231"/>
                  <a:gd name="T5" fmla="*/ 397 h 397"/>
                  <a:gd name="T6" fmla="*/ 43 w 231"/>
                  <a:gd name="T7" fmla="*/ 235 h 397"/>
                  <a:gd name="T8" fmla="*/ 0 w 231"/>
                  <a:gd name="T9" fmla="*/ 0 h 397"/>
                </a:gdLst>
                <a:ahLst/>
                <a:cxnLst>
                  <a:cxn ang="0">
                    <a:pos x="T0" y="T1"/>
                  </a:cxn>
                  <a:cxn ang="0">
                    <a:pos x="T2" y="T3"/>
                  </a:cxn>
                  <a:cxn ang="0">
                    <a:pos x="T4" y="T5"/>
                  </a:cxn>
                  <a:cxn ang="0">
                    <a:pos x="T6" y="T7"/>
                  </a:cxn>
                  <a:cxn ang="0">
                    <a:pos x="T8" y="T9"/>
                  </a:cxn>
                </a:cxnLst>
                <a:rect l="0" t="0" r="r" b="b"/>
                <a:pathLst>
                  <a:path w="231" h="397">
                    <a:moveTo>
                      <a:pt x="0" y="0"/>
                    </a:moveTo>
                    <a:lnTo>
                      <a:pt x="190" y="158"/>
                    </a:lnTo>
                    <a:lnTo>
                      <a:pt x="231" y="397"/>
                    </a:lnTo>
                    <a:lnTo>
                      <a:pt x="43" y="235"/>
                    </a:lnTo>
                    <a:lnTo>
                      <a:pt x="0" y="0"/>
                    </a:lnTo>
                    <a:close/>
                  </a:path>
                </a:pathLst>
              </a:custGeom>
              <a:solidFill>
                <a:srgbClr val="D6E0DF"/>
              </a:solidFill>
              <a:ln w="0">
                <a:solidFill>
                  <a:srgbClr val="D6E0D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69" name="Freeform 50"/>
              <p:cNvSpPr>
                <a:spLocks/>
              </p:cNvSpPr>
              <p:nvPr userDrawn="1"/>
            </p:nvSpPr>
            <p:spPr bwMode="auto">
              <a:xfrm>
                <a:off x="2224" y="4156"/>
                <a:ext cx="61" cy="78"/>
              </a:xfrm>
              <a:custGeom>
                <a:avLst/>
                <a:gdLst>
                  <a:gd name="T0" fmla="*/ 276 w 305"/>
                  <a:gd name="T1" fmla="*/ 0 h 390"/>
                  <a:gd name="T2" fmla="*/ 305 w 305"/>
                  <a:gd name="T3" fmla="*/ 240 h 390"/>
                  <a:gd name="T4" fmla="*/ 42 w 305"/>
                  <a:gd name="T5" fmla="*/ 390 h 390"/>
                  <a:gd name="T6" fmla="*/ 0 w 305"/>
                  <a:gd name="T7" fmla="*/ 151 h 390"/>
                  <a:gd name="T8" fmla="*/ 276 w 305"/>
                  <a:gd name="T9" fmla="*/ 0 h 390"/>
                </a:gdLst>
                <a:ahLst/>
                <a:cxnLst>
                  <a:cxn ang="0">
                    <a:pos x="T0" y="T1"/>
                  </a:cxn>
                  <a:cxn ang="0">
                    <a:pos x="T2" y="T3"/>
                  </a:cxn>
                  <a:cxn ang="0">
                    <a:pos x="T4" y="T5"/>
                  </a:cxn>
                  <a:cxn ang="0">
                    <a:pos x="T6" y="T7"/>
                  </a:cxn>
                  <a:cxn ang="0">
                    <a:pos x="T8" y="T9"/>
                  </a:cxn>
                </a:cxnLst>
                <a:rect l="0" t="0" r="r" b="b"/>
                <a:pathLst>
                  <a:path w="305" h="390">
                    <a:moveTo>
                      <a:pt x="276" y="0"/>
                    </a:moveTo>
                    <a:lnTo>
                      <a:pt x="305" y="240"/>
                    </a:lnTo>
                    <a:lnTo>
                      <a:pt x="42" y="390"/>
                    </a:lnTo>
                    <a:lnTo>
                      <a:pt x="0" y="151"/>
                    </a:lnTo>
                    <a:lnTo>
                      <a:pt x="276"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0" name="Freeform 51"/>
              <p:cNvSpPr>
                <a:spLocks noEditPoints="1"/>
              </p:cNvSpPr>
              <p:nvPr userDrawn="1"/>
            </p:nvSpPr>
            <p:spPr bwMode="auto">
              <a:xfrm>
                <a:off x="2186" y="4126"/>
                <a:ext cx="93" cy="60"/>
              </a:xfrm>
              <a:custGeom>
                <a:avLst/>
                <a:gdLst>
                  <a:gd name="T0" fmla="*/ 194 w 466"/>
                  <a:gd name="T1" fmla="*/ 64 h 299"/>
                  <a:gd name="T2" fmla="*/ 124 w 466"/>
                  <a:gd name="T3" fmla="*/ 100 h 299"/>
                  <a:gd name="T4" fmla="*/ 170 w 466"/>
                  <a:gd name="T5" fmla="*/ 137 h 299"/>
                  <a:gd name="T6" fmla="*/ 99 w 466"/>
                  <a:gd name="T7" fmla="*/ 175 h 299"/>
                  <a:gd name="T8" fmla="*/ 154 w 466"/>
                  <a:gd name="T9" fmla="*/ 218 h 299"/>
                  <a:gd name="T10" fmla="*/ 224 w 466"/>
                  <a:gd name="T11" fmla="*/ 180 h 299"/>
                  <a:gd name="T12" fmla="*/ 273 w 466"/>
                  <a:gd name="T13" fmla="*/ 220 h 299"/>
                  <a:gd name="T14" fmla="*/ 346 w 466"/>
                  <a:gd name="T15" fmla="*/ 181 h 299"/>
                  <a:gd name="T16" fmla="*/ 294 w 466"/>
                  <a:gd name="T17" fmla="*/ 141 h 299"/>
                  <a:gd name="T18" fmla="*/ 358 w 466"/>
                  <a:gd name="T19" fmla="*/ 105 h 299"/>
                  <a:gd name="T20" fmla="*/ 304 w 466"/>
                  <a:gd name="T21" fmla="*/ 65 h 299"/>
                  <a:gd name="T22" fmla="*/ 240 w 466"/>
                  <a:gd name="T23" fmla="*/ 99 h 299"/>
                  <a:gd name="T24" fmla="*/ 194 w 466"/>
                  <a:gd name="T25" fmla="*/ 64 h 299"/>
                  <a:gd name="T26" fmla="*/ 271 w 466"/>
                  <a:gd name="T27" fmla="*/ 0 h 299"/>
                  <a:gd name="T28" fmla="*/ 466 w 466"/>
                  <a:gd name="T29" fmla="*/ 148 h 299"/>
                  <a:gd name="T30" fmla="*/ 190 w 466"/>
                  <a:gd name="T31" fmla="*/ 299 h 299"/>
                  <a:gd name="T32" fmla="*/ 0 w 466"/>
                  <a:gd name="T33" fmla="*/ 141 h 299"/>
                  <a:gd name="T34" fmla="*/ 271 w 466"/>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6" h="299">
                    <a:moveTo>
                      <a:pt x="194" y="64"/>
                    </a:moveTo>
                    <a:lnTo>
                      <a:pt x="124" y="100"/>
                    </a:lnTo>
                    <a:lnTo>
                      <a:pt x="170" y="137"/>
                    </a:lnTo>
                    <a:lnTo>
                      <a:pt x="99" y="175"/>
                    </a:lnTo>
                    <a:lnTo>
                      <a:pt x="154" y="218"/>
                    </a:lnTo>
                    <a:lnTo>
                      <a:pt x="224" y="180"/>
                    </a:lnTo>
                    <a:lnTo>
                      <a:pt x="273" y="220"/>
                    </a:lnTo>
                    <a:lnTo>
                      <a:pt x="346" y="181"/>
                    </a:lnTo>
                    <a:lnTo>
                      <a:pt x="294" y="141"/>
                    </a:lnTo>
                    <a:lnTo>
                      <a:pt x="358" y="105"/>
                    </a:lnTo>
                    <a:lnTo>
                      <a:pt x="304" y="65"/>
                    </a:lnTo>
                    <a:lnTo>
                      <a:pt x="240" y="99"/>
                    </a:lnTo>
                    <a:lnTo>
                      <a:pt x="194" y="64"/>
                    </a:lnTo>
                    <a:close/>
                    <a:moveTo>
                      <a:pt x="271" y="0"/>
                    </a:moveTo>
                    <a:lnTo>
                      <a:pt x="466" y="148"/>
                    </a:lnTo>
                    <a:lnTo>
                      <a:pt x="190" y="299"/>
                    </a:lnTo>
                    <a:lnTo>
                      <a:pt x="0" y="141"/>
                    </a:lnTo>
                    <a:lnTo>
                      <a:pt x="271" y="0"/>
                    </a:lnTo>
                    <a:close/>
                  </a:path>
                </a:pathLst>
              </a:custGeom>
              <a:solidFill>
                <a:srgbClr val="F4F7F7"/>
              </a:solidFill>
              <a:ln w="0">
                <a:solidFill>
                  <a:srgbClr val="F4F7F7"/>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1" name="Freeform 52"/>
              <p:cNvSpPr>
                <a:spLocks/>
              </p:cNvSpPr>
              <p:nvPr userDrawn="1"/>
            </p:nvSpPr>
            <p:spPr bwMode="auto">
              <a:xfrm>
                <a:off x="2205" y="4139"/>
                <a:ext cx="52" cy="31"/>
              </a:xfrm>
              <a:custGeom>
                <a:avLst/>
                <a:gdLst>
                  <a:gd name="T0" fmla="*/ 95 w 259"/>
                  <a:gd name="T1" fmla="*/ 0 h 156"/>
                  <a:gd name="T2" fmla="*/ 141 w 259"/>
                  <a:gd name="T3" fmla="*/ 35 h 156"/>
                  <a:gd name="T4" fmla="*/ 205 w 259"/>
                  <a:gd name="T5" fmla="*/ 1 h 156"/>
                  <a:gd name="T6" fmla="*/ 259 w 259"/>
                  <a:gd name="T7" fmla="*/ 41 h 156"/>
                  <a:gd name="T8" fmla="*/ 195 w 259"/>
                  <a:gd name="T9" fmla="*/ 77 h 156"/>
                  <a:gd name="T10" fmla="*/ 247 w 259"/>
                  <a:gd name="T11" fmla="*/ 117 h 156"/>
                  <a:gd name="T12" fmla="*/ 174 w 259"/>
                  <a:gd name="T13" fmla="*/ 156 h 156"/>
                  <a:gd name="T14" fmla="*/ 125 w 259"/>
                  <a:gd name="T15" fmla="*/ 116 h 156"/>
                  <a:gd name="T16" fmla="*/ 55 w 259"/>
                  <a:gd name="T17" fmla="*/ 154 h 156"/>
                  <a:gd name="T18" fmla="*/ 0 w 259"/>
                  <a:gd name="T19" fmla="*/ 111 h 156"/>
                  <a:gd name="T20" fmla="*/ 71 w 259"/>
                  <a:gd name="T21" fmla="*/ 73 h 156"/>
                  <a:gd name="T22" fmla="*/ 25 w 259"/>
                  <a:gd name="T23" fmla="*/ 36 h 156"/>
                  <a:gd name="T24" fmla="*/ 95 w 259"/>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56">
                    <a:moveTo>
                      <a:pt x="95" y="0"/>
                    </a:moveTo>
                    <a:lnTo>
                      <a:pt x="141" y="35"/>
                    </a:lnTo>
                    <a:lnTo>
                      <a:pt x="205" y="1"/>
                    </a:lnTo>
                    <a:lnTo>
                      <a:pt x="259" y="41"/>
                    </a:lnTo>
                    <a:lnTo>
                      <a:pt x="195" y="77"/>
                    </a:lnTo>
                    <a:lnTo>
                      <a:pt x="247" y="117"/>
                    </a:lnTo>
                    <a:lnTo>
                      <a:pt x="174" y="156"/>
                    </a:lnTo>
                    <a:lnTo>
                      <a:pt x="125" y="116"/>
                    </a:lnTo>
                    <a:lnTo>
                      <a:pt x="55" y="154"/>
                    </a:lnTo>
                    <a:lnTo>
                      <a:pt x="0" y="111"/>
                    </a:lnTo>
                    <a:lnTo>
                      <a:pt x="71" y="73"/>
                    </a:lnTo>
                    <a:lnTo>
                      <a:pt x="25" y="36"/>
                    </a:lnTo>
                    <a:lnTo>
                      <a:pt x="9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2" name="Freeform 53"/>
              <p:cNvSpPr>
                <a:spLocks noEditPoints="1"/>
              </p:cNvSpPr>
              <p:nvPr userDrawn="1"/>
            </p:nvSpPr>
            <p:spPr bwMode="auto">
              <a:xfrm>
                <a:off x="2021" y="4122"/>
                <a:ext cx="126" cy="115"/>
              </a:xfrm>
              <a:custGeom>
                <a:avLst/>
                <a:gdLst>
                  <a:gd name="T0" fmla="*/ 313 w 631"/>
                  <a:gd name="T1" fmla="*/ 192 h 576"/>
                  <a:gd name="T2" fmla="*/ 263 w 631"/>
                  <a:gd name="T3" fmla="*/ 371 h 576"/>
                  <a:gd name="T4" fmla="*/ 370 w 631"/>
                  <a:gd name="T5" fmla="*/ 371 h 576"/>
                  <a:gd name="T6" fmla="*/ 313 w 631"/>
                  <a:gd name="T7" fmla="*/ 192 h 576"/>
                  <a:gd name="T8" fmla="*/ 226 w 631"/>
                  <a:gd name="T9" fmla="*/ 0 h 576"/>
                  <a:gd name="T10" fmla="*/ 408 w 631"/>
                  <a:gd name="T11" fmla="*/ 0 h 576"/>
                  <a:gd name="T12" fmla="*/ 631 w 631"/>
                  <a:gd name="T13" fmla="*/ 576 h 576"/>
                  <a:gd name="T14" fmla="*/ 434 w 631"/>
                  <a:gd name="T15" fmla="*/ 576 h 576"/>
                  <a:gd name="T16" fmla="*/ 412 w 631"/>
                  <a:gd name="T17" fmla="*/ 501 h 576"/>
                  <a:gd name="T18" fmla="*/ 212 w 631"/>
                  <a:gd name="T19" fmla="*/ 501 h 576"/>
                  <a:gd name="T20" fmla="*/ 186 w 631"/>
                  <a:gd name="T21" fmla="*/ 576 h 576"/>
                  <a:gd name="T22" fmla="*/ 0 w 631"/>
                  <a:gd name="T23" fmla="*/ 576 h 576"/>
                  <a:gd name="T24" fmla="*/ 226 w 631"/>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576">
                    <a:moveTo>
                      <a:pt x="313" y="192"/>
                    </a:moveTo>
                    <a:lnTo>
                      <a:pt x="263" y="371"/>
                    </a:lnTo>
                    <a:lnTo>
                      <a:pt x="370" y="371"/>
                    </a:lnTo>
                    <a:lnTo>
                      <a:pt x="313" y="192"/>
                    </a:lnTo>
                    <a:close/>
                    <a:moveTo>
                      <a:pt x="226" y="0"/>
                    </a:moveTo>
                    <a:lnTo>
                      <a:pt x="408" y="0"/>
                    </a:lnTo>
                    <a:lnTo>
                      <a:pt x="631" y="576"/>
                    </a:lnTo>
                    <a:lnTo>
                      <a:pt x="434" y="576"/>
                    </a:lnTo>
                    <a:lnTo>
                      <a:pt x="412" y="501"/>
                    </a:lnTo>
                    <a:lnTo>
                      <a:pt x="212" y="501"/>
                    </a:lnTo>
                    <a:lnTo>
                      <a:pt x="186" y="576"/>
                    </a:lnTo>
                    <a:lnTo>
                      <a:pt x="0" y="576"/>
                    </a:lnTo>
                    <a:lnTo>
                      <a:pt x="226"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87" name="Group 67"/>
            <p:cNvGrpSpPr>
              <a:grpSpLocks noChangeAspect="1"/>
            </p:cNvGrpSpPr>
            <p:nvPr userDrawn="1"/>
          </p:nvGrpSpPr>
          <p:grpSpPr bwMode="auto">
            <a:xfrm>
              <a:off x="4386240" y="6422116"/>
              <a:ext cx="1037102" cy="288000"/>
              <a:chOff x="2974" y="2120"/>
              <a:chExt cx="1372" cy="381"/>
            </a:xfrm>
          </p:grpSpPr>
          <p:sp>
            <p:nvSpPr>
              <p:cNvPr id="90" name="Freeform 69"/>
              <p:cNvSpPr>
                <a:spLocks/>
              </p:cNvSpPr>
              <p:nvPr userDrawn="1"/>
            </p:nvSpPr>
            <p:spPr bwMode="auto">
              <a:xfrm>
                <a:off x="3411" y="2120"/>
                <a:ext cx="99" cy="381"/>
              </a:xfrm>
              <a:custGeom>
                <a:avLst/>
                <a:gdLst>
                  <a:gd name="T0" fmla="*/ 154 w 297"/>
                  <a:gd name="T1" fmla="*/ 0 h 1141"/>
                  <a:gd name="T2" fmla="*/ 297 w 297"/>
                  <a:gd name="T3" fmla="*/ 0 h 1141"/>
                  <a:gd name="T4" fmla="*/ 294 w 297"/>
                  <a:gd name="T5" fmla="*/ 2 h 1141"/>
                  <a:gd name="T6" fmla="*/ 290 w 297"/>
                  <a:gd name="T7" fmla="*/ 11 h 1141"/>
                  <a:gd name="T8" fmla="*/ 283 w 297"/>
                  <a:gd name="T9" fmla="*/ 26 h 1141"/>
                  <a:gd name="T10" fmla="*/ 272 w 297"/>
                  <a:gd name="T11" fmla="*/ 44 h 1141"/>
                  <a:gd name="T12" fmla="*/ 261 w 297"/>
                  <a:gd name="T13" fmla="*/ 68 h 1141"/>
                  <a:gd name="T14" fmla="*/ 248 w 297"/>
                  <a:gd name="T15" fmla="*/ 95 h 1141"/>
                  <a:gd name="T16" fmla="*/ 234 w 297"/>
                  <a:gd name="T17" fmla="*/ 127 h 1141"/>
                  <a:gd name="T18" fmla="*/ 220 w 297"/>
                  <a:gd name="T19" fmla="*/ 161 h 1141"/>
                  <a:gd name="T20" fmla="*/ 204 w 297"/>
                  <a:gd name="T21" fmla="*/ 199 h 1141"/>
                  <a:gd name="T22" fmla="*/ 190 w 297"/>
                  <a:gd name="T23" fmla="*/ 238 h 1141"/>
                  <a:gd name="T24" fmla="*/ 177 w 297"/>
                  <a:gd name="T25" fmla="*/ 280 h 1141"/>
                  <a:gd name="T26" fmla="*/ 166 w 297"/>
                  <a:gd name="T27" fmla="*/ 323 h 1141"/>
                  <a:gd name="T28" fmla="*/ 155 w 297"/>
                  <a:gd name="T29" fmla="*/ 367 h 1141"/>
                  <a:gd name="T30" fmla="*/ 146 w 297"/>
                  <a:gd name="T31" fmla="*/ 413 h 1141"/>
                  <a:gd name="T32" fmla="*/ 141 w 297"/>
                  <a:gd name="T33" fmla="*/ 459 h 1141"/>
                  <a:gd name="T34" fmla="*/ 137 w 297"/>
                  <a:gd name="T35" fmla="*/ 505 h 1141"/>
                  <a:gd name="T36" fmla="*/ 279 w 297"/>
                  <a:gd name="T37" fmla="*/ 505 h 1141"/>
                  <a:gd name="T38" fmla="*/ 279 w 297"/>
                  <a:gd name="T39" fmla="*/ 624 h 1141"/>
                  <a:gd name="T40" fmla="*/ 132 w 297"/>
                  <a:gd name="T41" fmla="*/ 624 h 1141"/>
                  <a:gd name="T42" fmla="*/ 132 w 297"/>
                  <a:gd name="T43" fmla="*/ 628 h 1141"/>
                  <a:gd name="T44" fmla="*/ 132 w 297"/>
                  <a:gd name="T45" fmla="*/ 640 h 1141"/>
                  <a:gd name="T46" fmla="*/ 132 w 297"/>
                  <a:gd name="T47" fmla="*/ 660 h 1141"/>
                  <a:gd name="T48" fmla="*/ 135 w 297"/>
                  <a:gd name="T49" fmla="*/ 687 h 1141"/>
                  <a:gd name="T50" fmla="*/ 139 w 297"/>
                  <a:gd name="T51" fmla="*/ 719 h 1141"/>
                  <a:gd name="T52" fmla="*/ 144 w 297"/>
                  <a:gd name="T53" fmla="*/ 759 h 1141"/>
                  <a:gd name="T54" fmla="*/ 153 w 297"/>
                  <a:gd name="T55" fmla="*/ 803 h 1141"/>
                  <a:gd name="T56" fmla="*/ 166 w 297"/>
                  <a:gd name="T57" fmla="*/ 852 h 1141"/>
                  <a:gd name="T58" fmla="*/ 181 w 297"/>
                  <a:gd name="T59" fmla="*/ 904 h 1141"/>
                  <a:gd name="T60" fmla="*/ 202 w 297"/>
                  <a:gd name="T61" fmla="*/ 960 h 1141"/>
                  <a:gd name="T62" fmla="*/ 227 w 297"/>
                  <a:gd name="T63" fmla="*/ 1018 h 1141"/>
                  <a:gd name="T64" fmla="*/ 259 w 297"/>
                  <a:gd name="T65" fmla="*/ 1079 h 1141"/>
                  <a:gd name="T66" fmla="*/ 297 w 297"/>
                  <a:gd name="T67" fmla="*/ 1141 h 1141"/>
                  <a:gd name="T68" fmla="*/ 154 w 297"/>
                  <a:gd name="T69" fmla="*/ 1141 h 1141"/>
                  <a:gd name="T70" fmla="*/ 151 w 297"/>
                  <a:gd name="T71" fmla="*/ 1138 h 1141"/>
                  <a:gd name="T72" fmla="*/ 146 w 297"/>
                  <a:gd name="T73" fmla="*/ 1132 h 1141"/>
                  <a:gd name="T74" fmla="*/ 139 w 297"/>
                  <a:gd name="T75" fmla="*/ 1118 h 1141"/>
                  <a:gd name="T76" fmla="*/ 128 w 297"/>
                  <a:gd name="T77" fmla="*/ 1100 h 1141"/>
                  <a:gd name="T78" fmla="*/ 115 w 297"/>
                  <a:gd name="T79" fmla="*/ 1078 h 1141"/>
                  <a:gd name="T80" fmla="*/ 101 w 297"/>
                  <a:gd name="T81" fmla="*/ 1050 h 1141"/>
                  <a:gd name="T82" fmla="*/ 87 w 297"/>
                  <a:gd name="T83" fmla="*/ 1019 h 1141"/>
                  <a:gd name="T84" fmla="*/ 72 w 297"/>
                  <a:gd name="T85" fmla="*/ 982 h 1141"/>
                  <a:gd name="T86" fmla="*/ 58 w 297"/>
                  <a:gd name="T87" fmla="*/ 943 h 1141"/>
                  <a:gd name="T88" fmla="*/ 43 w 297"/>
                  <a:gd name="T89" fmla="*/ 899 h 1141"/>
                  <a:gd name="T90" fmla="*/ 31 w 297"/>
                  <a:gd name="T91" fmla="*/ 850 h 1141"/>
                  <a:gd name="T92" fmla="*/ 19 w 297"/>
                  <a:gd name="T93" fmla="*/ 798 h 1141"/>
                  <a:gd name="T94" fmla="*/ 10 w 297"/>
                  <a:gd name="T95" fmla="*/ 742 h 1141"/>
                  <a:gd name="T96" fmla="*/ 4 w 297"/>
                  <a:gd name="T97" fmla="*/ 681 h 1141"/>
                  <a:gd name="T98" fmla="*/ 0 w 297"/>
                  <a:gd name="T99" fmla="*/ 617 h 1141"/>
                  <a:gd name="T100" fmla="*/ 1 w 297"/>
                  <a:gd name="T101" fmla="*/ 552 h 1141"/>
                  <a:gd name="T102" fmla="*/ 6 w 297"/>
                  <a:gd name="T103" fmla="*/ 481 h 1141"/>
                  <a:gd name="T104" fmla="*/ 15 w 297"/>
                  <a:gd name="T105" fmla="*/ 408 h 1141"/>
                  <a:gd name="T106" fmla="*/ 31 w 297"/>
                  <a:gd name="T107" fmla="*/ 332 h 1141"/>
                  <a:gd name="T108" fmla="*/ 51 w 297"/>
                  <a:gd name="T109" fmla="*/ 254 h 1141"/>
                  <a:gd name="T110" fmla="*/ 78 w 297"/>
                  <a:gd name="T111" fmla="*/ 171 h 1141"/>
                  <a:gd name="T112" fmla="*/ 113 w 297"/>
                  <a:gd name="T113" fmla="*/ 87 h 1141"/>
                  <a:gd name="T114" fmla="*/ 154 w 297"/>
                  <a:gd name="T115"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 h="1141">
                    <a:moveTo>
                      <a:pt x="154" y="0"/>
                    </a:moveTo>
                    <a:lnTo>
                      <a:pt x="297" y="0"/>
                    </a:lnTo>
                    <a:lnTo>
                      <a:pt x="294" y="2"/>
                    </a:lnTo>
                    <a:lnTo>
                      <a:pt x="290" y="11"/>
                    </a:lnTo>
                    <a:lnTo>
                      <a:pt x="283" y="26"/>
                    </a:lnTo>
                    <a:lnTo>
                      <a:pt x="272" y="44"/>
                    </a:lnTo>
                    <a:lnTo>
                      <a:pt x="261" y="68"/>
                    </a:lnTo>
                    <a:lnTo>
                      <a:pt x="248" y="95"/>
                    </a:lnTo>
                    <a:lnTo>
                      <a:pt x="234" y="127"/>
                    </a:lnTo>
                    <a:lnTo>
                      <a:pt x="220" y="161"/>
                    </a:lnTo>
                    <a:lnTo>
                      <a:pt x="204" y="199"/>
                    </a:lnTo>
                    <a:lnTo>
                      <a:pt x="190" y="238"/>
                    </a:lnTo>
                    <a:lnTo>
                      <a:pt x="177" y="280"/>
                    </a:lnTo>
                    <a:lnTo>
                      <a:pt x="166" y="323"/>
                    </a:lnTo>
                    <a:lnTo>
                      <a:pt x="155" y="367"/>
                    </a:lnTo>
                    <a:lnTo>
                      <a:pt x="146" y="413"/>
                    </a:lnTo>
                    <a:lnTo>
                      <a:pt x="141" y="459"/>
                    </a:lnTo>
                    <a:lnTo>
                      <a:pt x="137" y="505"/>
                    </a:lnTo>
                    <a:lnTo>
                      <a:pt x="279" y="505"/>
                    </a:lnTo>
                    <a:lnTo>
                      <a:pt x="279" y="624"/>
                    </a:lnTo>
                    <a:lnTo>
                      <a:pt x="132" y="624"/>
                    </a:lnTo>
                    <a:lnTo>
                      <a:pt x="132" y="628"/>
                    </a:lnTo>
                    <a:lnTo>
                      <a:pt x="132" y="640"/>
                    </a:lnTo>
                    <a:lnTo>
                      <a:pt x="132" y="660"/>
                    </a:lnTo>
                    <a:lnTo>
                      <a:pt x="135" y="687"/>
                    </a:lnTo>
                    <a:lnTo>
                      <a:pt x="139" y="719"/>
                    </a:lnTo>
                    <a:lnTo>
                      <a:pt x="144" y="759"/>
                    </a:lnTo>
                    <a:lnTo>
                      <a:pt x="153" y="803"/>
                    </a:lnTo>
                    <a:lnTo>
                      <a:pt x="166" y="852"/>
                    </a:lnTo>
                    <a:lnTo>
                      <a:pt x="181" y="904"/>
                    </a:lnTo>
                    <a:lnTo>
                      <a:pt x="202" y="960"/>
                    </a:lnTo>
                    <a:lnTo>
                      <a:pt x="227" y="1018"/>
                    </a:lnTo>
                    <a:lnTo>
                      <a:pt x="259" y="1079"/>
                    </a:lnTo>
                    <a:lnTo>
                      <a:pt x="297" y="1141"/>
                    </a:lnTo>
                    <a:lnTo>
                      <a:pt x="154" y="1141"/>
                    </a:lnTo>
                    <a:lnTo>
                      <a:pt x="151" y="1138"/>
                    </a:lnTo>
                    <a:lnTo>
                      <a:pt x="146" y="1132"/>
                    </a:lnTo>
                    <a:lnTo>
                      <a:pt x="139" y="1118"/>
                    </a:lnTo>
                    <a:lnTo>
                      <a:pt x="128" y="1100"/>
                    </a:lnTo>
                    <a:lnTo>
                      <a:pt x="115" y="1078"/>
                    </a:lnTo>
                    <a:lnTo>
                      <a:pt x="101" y="1050"/>
                    </a:lnTo>
                    <a:lnTo>
                      <a:pt x="87" y="1019"/>
                    </a:lnTo>
                    <a:lnTo>
                      <a:pt x="72" y="982"/>
                    </a:lnTo>
                    <a:lnTo>
                      <a:pt x="58" y="943"/>
                    </a:lnTo>
                    <a:lnTo>
                      <a:pt x="43" y="899"/>
                    </a:lnTo>
                    <a:lnTo>
                      <a:pt x="31" y="850"/>
                    </a:lnTo>
                    <a:lnTo>
                      <a:pt x="19" y="798"/>
                    </a:lnTo>
                    <a:lnTo>
                      <a:pt x="10" y="742"/>
                    </a:lnTo>
                    <a:lnTo>
                      <a:pt x="4" y="681"/>
                    </a:lnTo>
                    <a:lnTo>
                      <a:pt x="0" y="617"/>
                    </a:lnTo>
                    <a:lnTo>
                      <a:pt x="1" y="552"/>
                    </a:lnTo>
                    <a:lnTo>
                      <a:pt x="6" y="481"/>
                    </a:lnTo>
                    <a:lnTo>
                      <a:pt x="15" y="408"/>
                    </a:lnTo>
                    <a:lnTo>
                      <a:pt x="31" y="332"/>
                    </a:lnTo>
                    <a:lnTo>
                      <a:pt x="51" y="254"/>
                    </a:lnTo>
                    <a:lnTo>
                      <a:pt x="78" y="171"/>
                    </a:lnTo>
                    <a:lnTo>
                      <a:pt x="113" y="87"/>
                    </a:lnTo>
                    <a:lnTo>
                      <a:pt x="154"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1" name="Freeform 70"/>
              <p:cNvSpPr>
                <a:spLocks/>
              </p:cNvSpPr>
              <p:nvPr userDrawn="1"/>
            </p:nvSpPr>
            <p:spPr bwMode="auto">
              <a:xfrm>
                <a:off x="2974" y="2120"/>
                <a:ext cx="443" cy="381"/>
              </a:xfrm>
              <a:custGeom>
                <a:avLst/>
                <a:gdLst>
                  <a:gd name="T0" fmla="*/ 0 w 1328"/>
                  <a:gd name="T1" fmla="*/ 0 h 1141"/>
                  <a:gd name="T2" fmla="*/ 1328 w 1328"/>
                  <a:gd name="T3" fmla="*/ 0 h 1141"/>
                  <a:gd name="T4" fmla="*/ 1287 w 1328"/>
                  <a:gd name="T5" fmla="*/ 87 h 1141"/>
                  <a:gd name="T6" fmla="*/ 1253 w 1328"/>
                  <a:gd name="T7" fmla="*/ 171 h 1141"/>
                  <a:gd name="T8" fmla="*/ 1226 w 1328"/>
                  <a:gd name="T9" fmla="*/ 254 h 1141"/>
                  <a:gd name="T10" fmla="*/ 1204 w 1328"/>
                  <a:gd name="T11" fmla="*/ 332 h 1141"/>
                  <a:gd name="T12" fmla="*/ 1190 w 1328"/>
                  <a:gd name="T13" fmla="*/ 408 h 1141"/>
                  <a:gd name="T14" fmla="*/ 1180 w 1328"/>
                  <a:gd name="T15" fmla="*/ 481 h 1141"/>
                  <a:gd name="T16" fmla="*/ 1175 w 1328"/>
                  <a:gd name="T17" fmla="*/ 551 h 1141"/>
                  <a:gd name="T18" fmla="*/ 1175 w 1328"/>
                  <a:gd name="T19" fmla="*/ 617 h 1141"/>
                  <a:gd name="T20" fmla="*/ 1177 w 1328"/>
                  <a:gd name="T21" fmla="*/ 681 h 1141"/>
                  <a:gd name="T22" fmla="*/ 1184 w 1328"/>
                  <a:gd name="T23" fmla="*/ 742 h 1141"/>
                  <a:gd name="T24" fmla="*/ 1193 w 1328"/>
                  <a:gd name="T25" fmla="*/ 797 h 1141"/>
                  <a:gd name="T26" fmla="*/ 1204 w 1328"/>
                  <a:gd name="T27" fmla="*/ 849 h 1141"/>
                  <a:gd name="T28" fmla="*/ 1217 w 1328"/>
                  <a:gd name="T29" fmla="*/ 899 h 1141"/>
                  <a:gd name="T30" fmla="*/ 1231 w 1328"/>
                  <a:gd name="T31" fmla="*/ 943 h 1141"/>
                  <a:gd name="T32" fmla="*/ 1247 w 1328"/>
                  <a:gd name="T33" fmla="*/ 982 h 1141"/>
                  <a:gd name="T34" fmla="*/ 1261 w 1328"/>
                  <a:gd name="T35" fmla="*/ 1019 h 1141"/>
                  <a:gd name="T36" fmla="*/ 1276 w 1328"/>
                  <a:gd name="T37" fmla="*/ 1050 h 1141"/>
                  <a:gd name="T38" fmla="*/ 1289 w 1328"/>
                  <a:gd name="T39" fmla="*/ 1078 h 1141"/>
                  <a:gd name="T40" fmla="*/ 1302 w 1328"/>
                  <a:gd name="T41" fmla="*/ 1100 h 1141"/>
                  <a:gd name="T42" fmla="*/ 1312 w 1328"/>
                  <a:gd name="T43" fmla="*/ 1117 h 1141"/>
                  <a:gd name="T44" fmla="*/ 1321 w 1328"/>
                  <a:gd name="T45" fmla="*/ 1130 h 1141"/>
                  <a:gd name="T46" fmla="*/ 1326 w 1328"/>
                  <a:gd name="T47" fmla="*/ 1138 h 1141"/>
                  <a:gd name="T48" fmla="*/ 1328 w 1328"/>
                  <a:gd name="T49" fmla="*/ 1141 h 1141"/>
                  <a:gd name="T50" fmla="*/ 0 w 1328"/>
                  <a:gd name="T51" fmla="*/ 1141 h 1141"/>
                  <a:gd name="T52" fmla="*/ 0 w 1328"/>
                  <a:gd name="T53"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8" h="1141">
                    <a:moveTo>
                      <a:pt x="0" y="0"/>
                    </a:moveTo>
                    <a:lnTo>
                      <a:pt x="1328" y="0"/>
                    </a:lnTo>
                    <a:lnTo>
                      <a:pt x="1287" y="87"/>
                    </a:lnTo>
                    <a:lnTo>
                      <a:pt x="1253" y="171"/>
                    </a:lnTo>
                    <a:lnTo>
                      <a:pt x="1226" y="254"/>
                    </a:lnTo>
                    <a:lnTo>
                      <a:pt x="1204" y="332"/>
                    </a:lnTo>
                    <a:lnTo>
                      <a:pt x="1190" y="408"/>
                    </a:lnTo>
                    <a:lnTo>
                      <a:pt x="1180" y="481"/>
                    </a:lnTo>
                    <a:lnTo>
                      <a:pt x="1175" y="551"/>
                    </a:lnTo>
                    <a:lnTo>
                      <a:pt x="1175" y="617"/>
                    </a:lnTo>
                    <a:lnTo>
                      <a:pt x="1177" y="681"/>
                    </a:lnTo>
                    <a:lnTo>
                      <a:pt x="1184" y="742"/>
                    </a:lnTo>
                    <a:lnTo>
                      <a:pt x="1193" y="797"/>
                    </a:lnTo>
                    <a:lnTo>
                      <a:pt x="1204" y="849"/>
                    </a:lnTo>
                    <a:lnTo>
                      <a:pt x="1217" y="899"/>
                    </a:lnTo>
                    <a:lnTo>
                      <a:pt x="1231" y="943"/>
                    </a:lnTo>
                    <a:lnTo>
                      <a:pt x="1247" y="982"/>
                    </a:lnTo>
                    <a:lnTo>
                      <a:pt x="1261" y="1019"/>
                    </a:lnTo>
                    <a:lnTo>
                      <a:pt x="1276" y="1050"/>
                    </a:lnTo>
                    <a:lnTo>
                      <a:pt x="1289" y="1078"/>
                    </a:lnTo>
                    <a:lnTo>
                      <a:pt x="1302" y="1100"/>
                    </a:lnTo>
                    <a:lnTo>
                      <a:pt x="1312" y="1117"/>
                    </a:lnTo>
                    <a:lnTo>
                      <a:pt x="1321" y="1130"/>
                    </a:lnTo>
                    <a:lnTo>
                      <a:pt x="1326" y="1138"/>
                    </a:lnTo>
                    <a:lnTo>
                      <a:pt x="1328" y="1141"/>
                    </a:lnTo>
                    <a:lnTo>
                      <a:pt x="0" y="1141"/>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2" name="Freeform 71"/>
              <p:cNvSpPr>
                <a:spLocks/>
              </p:cNvSpPr>
              <p:nvPr userDrawn="1"/>
            </p:nvSpPr>
            <p:spPr bwMode="auto">
              <a:xfrm>
                <a:off x="3688" y="2120"/>
                <a:ext cx="98" cy="381"/>
              </a:xfrm>
              <a:custGeom>
                <a:avLst/>
                <a:gdLst>
                  <a:gd name="T0" fmla="*/ 153 w 296"/>
                  <a:gd name="T1" fmla="*/ 0 h 1142"/>
                  <a:gd name="T2" fmla="*/ 296 w 296"/>
                  <a:gd name="T3" fmla="*/ 0 h 1142"/>
                  <a:gd name="T4" fmla="*/ 293 w 296"/>
                  <a:gd name="T5" fmla="*/ 4 h 1142"/>
                  <a:gd name="T6" fmla="*/ 288 w 296"/>
                  <a:gd name="T7" fmla="*/ 11 h 1142"/>
                  <a:gd name="T8" fmla="*/ 282 w 296"/>
                  <a:gd name="T9" fmla="*/ 26 h 1142"/>
                  <a:gd name="T10" fmla="*/ 271 w 296"/>
                  <a:gd name="T11" fmla="*/ 44 h 1142"/>
                  <a:gd name="T12" fmla="*/ 260 w 296"/>
                  <a:gd name="T13" fmla="*/ 68 h 1142"/>
                  <a:gd name="T14" fmla="*/ 247 w 296"/>
                  <a:gd name="T15" fmla="*/ 95 h 1142"/>
                  <a:gd name="T16" fmla="*/ 233 w 296"/>
                  <a:gd name="T17" fmla="*/ 127 h 1142"/>
                  <a:gd name="T18" fmla="*/ 219 w 296"/>
                  <a:gd name="T19" fmla="*/ 161 h 1142"/>
                  <a:gd name="T20" fmla="*/ 203 w 296"/>
                  <a:gd name="T21" fmla="*/ 199 h 1142"/>
                  <a:gd name="T22" fmla="*/ 189 w 296"/>
                  <a:gd name="T23" fmla="*/ 238 h 1142"/>
                  <a:gd name="T24" fmla="*/ 176 w 296"/>
                  <a:gd name="T25" fmla="*/ 280 h 1142"/>
                  <a:gd name="T26" fmla="*/ 163 w 296"/>
                  <a:gd name="T27" fmla="*/ 323 h 1142"/>
                  <a:gd name="T28" fmla="*/ 153 w 296"/>
                  <a:gd name="T29" fmla="*/ 367 h 1142"/>
                  <a:gd name="T30" fmla="*/ 145 w 296"/>
                  <a:gd name="T31" fmla="*/ 413 h 1142"/>
                  <a:gd name="T32" fmla="*/ 139 w 296"/>
                  <a:gd name="T33" fmla="*/ 459 h 1142"/>
                  <a:gd name="T34" fmla="*/ 136 w 296"/>
                  <a:gd name="T35" fmla="*/ 505 h 1142"/>
                  <a:gd name="T36" fmla="*/ 278 w 296"/>
                  <a:gd name="T37" fmla="*/ 505 h 1142"/>
                  <a:gd name="T38" fmla="*/ 278 w 296"/>
                  <a:gd name="T39" fmla="*/ 624 h 1142"/>
                  <a:gd name="T40" fmla="*/ 134 w 296"/>
                  <a:gd name="T41" fmla="*/ 624 h 1142"/>
                  <a:gd name="T42" fmla="*/ 134 w 296"/>
                  <a:gd name="T43" fmla="*/ 1142 h 1142"/>
                  <a:gd name="T44" fmla="*/ 0 w 296"/>
                  <a:gd name="T45" fmla="*/ 1142 h 1142"/>
                  <a:gd name="T46" fmla="*/ 0 w 296"/>
                  <a:gd name="T47" fmla="*/ 572 h 1142"/>
                  <a:gd name="T48" fmla="*/ 3 w 296"/>
                  <a:gd name="T49" fmla="*/ 509 h 1142"/>
                  <a:gd name="T50" fmla="*/ 9 w 296"/>
                  <a:gd name="T51" fmla="*/ 443 h 1142"/>
                  <a:gd name="T52" fmla="*/ 21 w 296"/>
                  <a:gd name="T53" fmla="*/ 375 h 1142"/>
                  <a:gd name="T54" fmla="*/ 36 w 296"/>
                  <a:gd name="T55" fmla="*/ 305 h 1142"/>
                  <a:gd name="T56" fmla="*/ 57 w 296"/>
                  <a:gd name="T57" fmla="*/ 231 h 1142"/>
                  <a:gd name="T58" fmla="*/ 84 w 296"/>
                  <a:gd name="T59" fmla="*/ 157 h 1142"/>
                  <a:gd name="T60" fmla="*/ 115 w 296"/>
                  <a:gd name="T61" fmla="*/ 80 h 1142"/>
                  <a:gd name="T62" fmla="*/ 153 w 296"/>
                  <a:gd name="T63"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6" h="1142">
                    <a:moveTo>
                      <a:pt x="153" y="0"/>
                    </a:moveTo>
                    <a:lnTo>
                      <a:pt x="296" y="0"/>
                    </a:lnTo>
                    <a:lnTo>
                      <a:pt x="293" y="4"/>
                    </a:lnTo>
                    <a:lnTo>
                      <a:pt x="288" y="11"/>
                    </a:lnTo>
                    <a:lnTo>
                      <a:pt x="282" y="26"/>
                    </a:lnTo>
                    <a:lnTo>
                      <a:pt x="271" y="44"/>
                    </a:lnTo>
                    <a:lnTo>
                      <a:pt x="260" y="68"/>
                    </a:lnTo>
                    <a:lnTo>
                      <a:pt x="247" y="95"/>
                    </a:lnTo>
                    <a:lnTo>
                      <a:pt x="233" y="127"/>
                    </a:lnTo>
                    <a:lnTo>
                      <a:pt x="219" y="161"/>
                    </a:lnTo>
                    <a:lnTo>
                      <a:pt x="203" y="199"/>
                    </a:lnTo>
                    <a:lnTo>
                      <a:pt x="189" y="238"/>
                    </a:lnTo>
                    <a:lnTo>
                      <a:pt x="176" y="280"/>
                    </a:lnTo>
                    <a:lnTo>
                      <a:pt x="163" y="323"/>
                    </a:lnTo>
                    <a:lnTo>
                      <a:pt x="153" y="367"/>
                    </a:lnTo>
                    <a:lnTo>
                      <a:pt x="145" y="413"/>
                    </a:lnTo>
                    <a:lnTo>
                      <a:pt x="139" y="459"/>
                    </a:lnTo>
                    <a:lnTo>
                      <a:pt x="136" y="505"/>
                    </a:lnTo>
                    <a:lnTo>
                      <a:pt x="278" y="505"/>
                    </a:lnTo>
                    <a:lnTo>
                      <a:pt x="278" y="624"/>
                    </a:lnTo>
                    <a:lnTo>
                      <a:pt x="134" y="624"/>
                    </a:lnTo>
                    <a:lnTo>
                      <a:pt x="134" y="1142"/>
                    </a:lnTo>
                    <a:lnTo>
                      <a:pt x="0" y="1142"/>
                    </a:lnTo>
                    <a:lnTo>
                      <a:pt x="0" y="572"/>
                    </a:lnTo>
                    <a:lnTo>
                      <a:pt x="3" y="509"/>
                    </a:lnTo>
                    <a:lnTo>
                      <a:pt x="9" y="443"/>
                    </a:lnTo>
                    <a:lnTo>
                      <a:pt x="21" y="375"/>
                    </a:lnTo>
                    <a:lnTo>
                      <a:pt x="36" y="305"/>
                    </a:lnTo>
                    <a:lnTo>
                      <a:pt x="57" y="231"/>
                    </a:lnTo>
                    <a:lnTo>
                      <a:pt x="84" y="157"/>
                    </a:lnTo>
                    <a:lnTo>
                      <a:pt x="115" y="80"/>
                    </a:lnTo>
                    <a:lnTo>
                      <a:pt x="153"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3" name="Freeform 72"/>
              <p:cNvSpPr>
                <a:spLocks/>
              </p:cNvSpPr>
              <p:nvPr userDrawn="1"/>
            </p:nvSpPr>
            <p:spPr bwMode="auto">
              <a:xfrm>
                <a:off x="3807" y="2120"/>
                <a:ext cx="99" cy="381"/>
              </a:xfrm>
              <a:custGeom>
                <a:avLst/>
                <a:gdLst>
                  <a:gd name="T0" fmla="*/ 0 w 295"/>
                  <a:gd name="T1" fmla="*/ 0 h 1142"/>
                  <a:gd name="T2" fmla="*/ 131 w 295"/>
                  <a:gd name="T3" fmla="*/ 0 h 1142"/>
                  <a:gd name="T4" fmla="*/ 131 w 295"/>
                  <a:gd name="T5" fmla="*/ 624 h 1142"/>
                  <a:gd name="T6" fmla="*/ 131 w 295"/>
                  <a:gd name="T7" fmla="*/ 628 h 1142"/>
                  <a:gd name="T8" fmla="*/ 131 w 295"/>
                  <a:gd name="T9" fmla="*/ 641 h 1142"/>
                  <a:gd name="T10" fmla="*/ 132 w 295"/>
                  <a:gd name="T11" fmla="*/ 660 h 1142"/>
                  <a:gd name="T12" fmla="*/ 133 w 295"/>
                  <a:gd name="T13" fmla="*/ 687 h 1142"/>
                  <a:gd name="T14" fmla="*/ 137 w 295"/>
                  <a:gd name="T15" fmla="*/ 719 h 1142"/>
                  <a:gd name="T16" fmla="*/ 144 w 295"/>
                  <a:gd name="T17" fmla="*/ 759 h 1142"/>
                  <a:gd name="T18" fmla="*/ 153 w 295"/>
                  <a:gd name="T19" fmla="*/ 803 h 1142"/>
                  <a:gd name="T20" fmla="*/ 164 w 295"/>
                  <a:gd name="T21" fmla="*/ 852 h 1142"/>
                  <a:gd name="T22" fmla="*/ 181 w 295"/>
                  <a:gd name="T23" fmla="*/ 904 h 1142"/>
                  <a:gd name="T24" fmla="*/ 202 w 295"/>
                  <a:gd name="T25" fmla="*/ 960 h 1142"/>
                  <a:gd name="T26" fmla="*/ 227 w 295"/>
                  <a:gd name="T27" fmla="*/ 1018 h 1142"/>
                  <a:gd name="T28" fmla="*/ 258 w 295"/>
                  <a:gd name="T29" fmla="*/ 1079 h 1142"/>
                  <a:gd name="T30" fmla="*/ 295 w 295"/>
                  <a:gd name="T31" fmla="*/ 1142 h 1142"/>
                  <a:gd name="T32" fmla="*/ 153 w 295"/>
                  <a:gd name="T33" fmla="*/ 1142 h 1142"/>
                  <a:gd name="T34" fmla="*/ 150 w 295"/>
                  <a:gd name="T35" fmla="*/ 1138 h 1142"/>
                  <a:gd name="T36" fmla="*/ 145 w 295"/>
                  <a:gd name="T37" fmla="*/ 1130 h 1142"/>
                  <a:gd name="T38" fmla="*/ 136 w 295"/>
                  <a:gd name="T39" fmla="*/ 1116 h 1142"/>
                  <a:gd name="T40" fmla="*/ 124 w 295"/>
                  <a:gd name="T41" fmla="*/ 1096 h 1142"/>
                  <a:gd name="T42" fmla="*/ 112 w 295"/>
                  <a:gd name="T43" fmla="*/ 1073 h 1142"/>
                  <a:gd name="T44" fmla="*/ 96 w 295"/>
                  <a:gd name="T45" fmla="*/ 1043 h 1142"/>
                  <a:gd name="T46" fmla="*/ 81 w 295"/>
                  <a:gd name="T47" fmla="*/ 1009 h 1142"/>
                  <a:gd name="T48" fmla="*/ 65 w 295"/>
                  <a:gd name="T49" fmla="*/ 968 h 1142"/>
                  <a:gd name="T50" fmla="*/ 50 w 295"/>
                  <a:gd name="T51" fmla="*/ 925 h 1142"/>
                  <a:gd name="T52" fmla="*/ 36 w 295"/>
                  <a:gd name="T53" fmla="*/ 876 h 1142"/>
                  <a:gd name="T54" fmla="*/ 23 w 295"/>
                  <a:gd name="T55" fmla="*/ 823 h 1142"/>
                  <a:gd name="T56" fmla="*/ 13 w 295"/>
                  <a:gd name="T57" fmla="*/ 766 h 1142"/>
                  <a:gd name="T58" fmla="*/ 5 w 295"/>
                  <a:gd name="T59" fmla="*/ 705 h 1142"/>
                  <a:gd name="T60" fmla="*/ 0 w 295"/>
                  <a:gd name="T61" fmla="*/ 640 h 1142"/>
                  <a:gd name="T62" fmla="*/ 0 w 295"/>
                  <a:gd name="T63" fmla="*/ 572 h 1142"/>
                  <a:gd name="T64" fmla="*/ 0 w 295"/>
                  <a:gd name="T65"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1142">
                    <a:moveTo>
                      <a:pt x="0" y="0"/>
                    </a:moveTo>
                    <a:lnTo>
                      <a:pt x="131" y="0"/>
                    </a:lnTo>
                    <a:lnTo>
                      <a:pt x="131" y="624"/>
                    </a:lnTo>
                    <a:lnTo>
                      <a:pt x="131" y="628"/>
                    </a:lnTo>
                    <a:lnTo>
                      <a:pt x="131" y="641"/>
                    </a:lnTo>
                    <a:lnTo>
                      <a:pt x="132" y="660"/>
                    </a:lnTo>
                    <a:lnTo>
                      <a:pt x="133" y="687"/>
                    </a:lnTo>
                    <a:lnTo>
                      <a:pt x="137" y="719"/>
                    </a:lnTo>
                    <a:lnTo>
                      <a:pt x="144" y="759"/>
                    </a:lnTo>
                    <a:lnTo>
                      <a:pt x="153" y="803"/>
                    </a:lnTo>
                    <a:lnTo>
                      <a:pt x="164" y="852"/>
                    </a:lnTo>
                    <a:lnTo>
                      <a:pt x="181" y="904"/>
                    </a:lnTo>
                    <a:lnTo>
                      <a:pt x="202" y="960"/>
                    </a:lnTo>
                    <a:lnTo>
                      <a:pt x="227" y="1018"/>
                    </a:lnTo>
                    <a:lnTo>
                      <a:pt x="258" y="1079"/>
                    </a:lnTo>
                    <a:lnTo>
                      <a:pt x="295" y="1142"/>
                    </a:lnTo>
                    <a:lnTo>
                      <a:pt x="153" y="1142"/>
                    </a:lnTo>
                    <a:lnTo>
                      <a:pt x="150" y="1138"/>
                    </a:lnTo>
                    <a:lnTo>
                      <a:pt x="145" y="1130"/>
                    </a:lnTo>
                    <a:lnTo>
                      <a:pt x="136" y="1116"/>
                    </a:lnTo>
                    <a:lnTo>
                      <a:pt x="124" y="1096"/>
                    </a:lnTo>
                    <a:lnTo>
                      <a:pt x="112" y="1073"/>
                    </a:lnTo>
                    <a:lnTo>
                      <a:pt x="96" y="1043"/>
                    </a:lnTo>
                    <a:lnTo>
                      <a:pt x="81" y="1009"/>
                    </a:lnTo>
                    <a:lnTo>
                      <a:pt x="65" y="968"/>
                    </a:lnTo>
                    <a:lnTo>
                      <a:pt x="50" y="925"/>
                    </a:lnTo>
                    <a:lnTo>
                      <a:pt x="36" y="876"/>
                    </a:lnTo>
                    <a:lnTo>
                      <a:pt x="23" y="823"/>
                    </a:lnTo>
                    <a:lnTo>
                      <a:pt x="13" y="766"/>
                    </a:lnTo>
                    <a:lnTo>
                      <a:pt x="5" y="705"/>
                    </a:lnTo>
                    <a:lnTo>
                      <a:pt x="0" y="640"/>
                    </a:lnTo>
                    <a:lnTo>
                      <a:pt x="0" y="572"/>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4" name="Freeform 73"/>
              <p:cNvSpPr>
                <a:spLocks/>
              </p:cNvSpPr>
              <p:nvPr userDrawn="1"/>
            </p:nvSpPr>
            <p:spPr bwMode="auto">
              <a:xfrm>
                <a:off x="3896" y="2120"/>
                <a:ext cx="450" cy="381"/>
              </a:xfrm>
              <a:custGeom>
                <a:avLst/>
                <a:gdLst>
                  <a:gd name="T0" fmla="*/ 0 w 1350"/>
                  <a:gd name="T1" fmla="*/ 0 h 1142"/>
                  <a:gd name="T2" fmla="*/ 1350 w 1350"/>
                  <a:gd name="T3" fmla="*/ 0 h 1142"/>
                  <a:gd name="T4" fmla="*/ 1350 w 1350"/>
                  <a:gd name="T5" fmla="*/ 21 h 1142"/>
                  <a:gd name="T6" fmla="*/ 1350 w 1350"/>
                  <a:gd name="T7" fmla="*/ 1142 h 1142"/>
                  <a:gd name="T8" fmla="*/ 165 w 1350"/>
                  <a:gd name="T9" fmla="*/ 1142 h 1142"/>
                  <a:gd name="T10" fmla="*/ 127 w 1350"/>
                  <a:gd name="T11" fmla="*/ 1079 h 1142"/>
                  <a:gd name="T12" fmla="*/ 97 w 1350"/>
                  <a:gd name="T13" fmla="*/ 1018 h 1142"/>
                  <a:gd name="T14" fmla="*/ 71 w 1350"/>
                  <a:gd name="T15" fmla="*/ 960 h 1142"/>
                  <a:gd name="T16" fmla="*/ 50 w 1350"/>
                  <a:gd name="T17" fmla="*/ 904 h 1142"/>
                  <a:gd name="T18" fmla="*/ 35 w 1350"/>
                  <a:gd name="T19" fmla="*/ 852 h 1142"/>
                  <a:gd name="T20" fmla="*/ 22 w 1350"/>
                  <a:gd name="T21" fmla="*/ 803 h 1142"/>
                  <a:gd name="T22" fmla="*/ 13 w 1350"/>
                  <a:gd name="T23" fmla="*/ 759 h 1142"/>
                  <a:gd name="T24" fmla="*/ 8 w 1350"/>
                  <a:gd name="T25" fmla="*/ 721 h 1142"/>
                  <a:gd name="T26" fmla="*/ 4 w 1350"/>
                  <a:gd name="T27" fmla="*/ 687 h 1142"/>
                  <a:gd name="T28" fmla="*/ 1 w 1350"/>
                  <a:gd name="T29" fmla="*/ 660 h 1142"/>
                  <a:gd name="T30" fmla="*/ 1 w 1350"/>
                  <a:gd name="T31" fmla="*/ 641 h 1142"/>
                  <a:gd name="T32" fmla="*/ 1 w 1350"/>
                  <a:gd name="T33" fmla="*/ 628 h 1142"/>
                  <a:gd name="T34" fmla="*/ 1 w 1350"/>
                  <a:gd name="T35" fmla="*/ 624 h 1142"/>
                  <a:gd name="T36" fmla="*/ 0 w 1350"/>
                  <a:gd name="T37"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0" h="1142">
                    <a:moveTo>
                      <a:pt x="0" y="0"/>
                    </a:moveTo>
                    <a:lnTo>
                      <a:pt x="1350" y="0"/>
                    </a:lnTo>
                    <a:lnTo>
                      <a:pt x="1350" y="21"/>
                    </a:lnTo>
                    <a:lnTo>
                      <a:pt x="1350" y="1142"/>
                    </a:lnTo>
                    <a:lnTo>
                      <a:pt x="165" y="1142"/>
                    </a:lnTo>
                    <a:lnTo>
                      <a:pt x="127" y="1079"/>
                    </a:lnTo>
                    <a:lnTo>
                      <a:pt x="97" y="1018"/>
                    </a:lnTo>
                    <a:lnTo>
                      <a:pt x="71" y="960"/>
                    </a:lnTo>
                    <a:lnTo>
                      <a:pt x="50" y="904"/>
                    </a:lnTo>
                    <a:lnTo>
                      <a:pt x="35" y="852"/>
                    </a:lnTo>
                    <a:lnTo>
                      <a:pt x="22" y="803"/>
                    </a:lnTo>
                    <a:lnTo>
                      <a:pt x="13" y="759"/>
                    </a:lnTo>
                    <a:lnTo>
                      <a:pt x="8" y="721"/>
                    </a:lnTo>
                    <a:lnTo>
                      <a:pt x="4" y="687"/>
                    </a:lnTo>
                    <a:lnTo>
                      <a:pt x="1" y="660"/>
                    </a:lnTo>
                    <a:lnTo>
                      <a:pt x="1" y="641"/>
                    </a:lnTo>
                    <a:lnTo>
                      <a:pt x="1" y="628"/>
                    </a:lnTo>
                    <a:lnTo>
                      <a:pt x="1" y="624"/>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5" name="Rectangle 74"/>
              <p:cNvSpPr>
                <a:spLocks noChangeArrowheads="1"/>
              </p:cNvSpPr>
              <p:nvPr userDrawn="1"/>
            </p:nvSpPr>
            <p:spPr bwMode="auto">
              <a:xfrm>
                <a:off x="3520" y="2120"/>
                <a:ext cx="44" cy="381"/>
              </a:xfrm>
              <a:prstGeom prst="rect">
                <a:avLst/>
              </a:prstGeom>
              <a:solidFill>
                <a:schemeClr val="tx1">
                  <a:lumMod val="65000"/>
                  <a:lumOff val="3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a:p>
            </p:txBody>
          </p:sp>
          <p:sp>
            <p:nvSpPr>
              <p:cNvPr id="96" name="Freeform 75"/>
              <p:cNvSpPr>
                <a:spLocks/>
              </p:cNvSpPr>
              <p:nvPr userDrawn="1"/>
            </p:nvSpPr>
            <p:spPr bwMode="auto">
              <a:xfrm>
                <a:off x="3577" y="2120"/>
                <a:ext cx="77" cy="191"/>
              </a:xfrm>
              <a:custGeom>
                <a:avLst/>
                <a:gdLst>
                  <a:gd name="T0" fmla="*/ 0 w 233"/>
                  <a:gd name="T1" fmla="*/ 0 h 572"/>
                  <a:gd name="T2" fmla="*/ 140 w 233"/>
                  <a:gd name="T3" fmla="*/ 0 h 572"/>
                  <a:gd name="T4" fmla="*/ 174 w 233"/>
                  <a:gd name="T5" fmla="*/ 53 h 572"/>
                  <a:gd name="T6" fmla="*/ 198 w 233"/>
                  <a:gd name="T7" fmla="*/ 104 h 572"/>
                  <a:gd name="T8" fmla="*/ 216 w 233"/>
                  <a:gd name="T9" fmla="*/ 155 h 572"/>
                  <a:gd name="T10" fmla="*/ 226 w 233"/>
                  <a:gd name="T11" fmla="*/ 204 h 572"/>
                  <a:gd name="T12" fmla="*/ 233 w 233"/>
                  <a:gd name="T13" fmla="*/ 252 h 572"/>
                  <a:gd name="T14" fmla="*/ 233 w 233"/>
                  <a:gd name="T15" fmla="*/ 297 h 572"/>
                  <a:gd name="T16" fmla="*/ 230 w 233"/>
                  <a:gd name="T17" fmla="*/ 340 h 572"/>
                  <a:gd name="T18" fmla="*/ 223 w 233"/>
                  <a:gd name="T19" fmla="*/ 379 h 572"/>
                  <a:gd name="T20" fmla="*/ 214 w 233"/>
                  <a:gd name="T21" fmla="*/ 417 h 572"/>
                  <a:gd name="T22" fmla="*/ 203 w 233"/>
                  <a:gd name="T23" fmla="*/ 451 h 572"/>
                  <a:gd name="T24" fmla="*/ 190 w 233"/>
                  <a:gd name="T25" fmla="*/ 481 h 572"/>
                  <a:gd name="T26" fmla="*/ 179 w 233"/>
                  <a:gd name="T27" fmla="*/ 507 h 572"/>
                  <a:gd name="T28" fmla="*/ 167 w 233"/>
                  <a:gd name="T29" fmla="*/ 530 h 572"/>
                  <a:gd name="T30" fmla="*/ 157 w 233"/>
                  <a:gd name="T31" fmla="*/ 548 h 572"/>
                  <a:gd name="T32" fmla="*/ 148 w 233"/>
                  <a:gd name="T33" fmla="*/ 561 h 572"/>
                  <a:gd name="T34" fmla="*/ 143 w 233"/>
                  <a:gd name="T35" fmla="*/ 569 h 572"/>
                  <a:gd name="T36" fmla="*/ 140 w 233"/>
                  <a:gd name="T37" fmla="*/ 572 h 572"/>
                  <a:gd name="T38" fmla="*/ 0 w 233"/>
                  <a:gd name="T39" fmla="*/ 572 h 572"/>
                  <a:gd name="T40" fmla="*/ 32 w 233"/>
                  <a:gd name="T41" fmla="*/ 523 h 572"/>
                  <a:gd name="T42" fmla="*/ 58 w 233"/>
                  <a:gd name="T43" fmla="*/ 476 h 572"/>
                  <a:gd name="T44" fmla="*/ 76 w 233"/>
                  <a:gd name="T45" fmla="*/ 429 h 572"/>
                  <a:gd name="T46" fmla="*/ 89 w 233"/>
                  <a:gd name="T47" fmla="*/ 383 h 572"/>
                  <a:gd name="T48" fmla="*/ 97 w 233"/>
                  <a:gd name="T49" fmla="*/ 339 h 572"/>
                  <a:gd name="T50" fmla="*/ 98 w 233"/>
                  <a:gd name="T51" fmla="*/ 295 h 572"/>
                  <a:gd name="T52" fmla="*/ 97 w 233"/>
                  <a:gd name="T53" fmla="*/ 255 h 572"/>
                  <a:gd name="T54" fmla="*/ 91 w 233"/>
                  <a:gd name="T55" fmla="*/ 214 h 572"/>
                  <a:gd name="T56" fmla="*/ 82 w 233"/>
                  <a:gd name="T57" fmla="*/ 178 h 572"/>
                  <a:gd name="T58" fmla="*/ 72 w 233"/>
                  <a:gd name="T59" fmla="*/ 144 h 572"/>
                  <a:gd name="T60" fmla="*/ 61 w 233"/>
                  <a:gd name="T61" fmla="*/ 112 h 572"/>
                  <a:gd name="T62" fmla="*/ 49 w 233"/>
                  <a:gd name="T63" fmla="*/ 85 h 572"/>
                  <a:gd name="T64" fmla="*/ 36 w 233"/>
                  <a:gd name="T65" fmla="*/ 60 h 572"/>
                  <a:gd name="T66" fmla="*/ 25 w 233"/>
                  <a:gd name="T67" fmla="*/ 39 h 572"/>
                  <a:gd name="T68" fmla="*/ 16 w 233"/>
                  <a:gd name="T69" fmla="*/ 22 h 572"/>
                  <a:gd name="T70" fmla="*/ 7 w 233"/>
                  <a:gd name="T71" fmla="*/ 10 h 572"/>
                  <a:gd name="T72" fmla="*/ 1 w 233"/>
                  <a:gd name="T73" fmla="*/ 2 h 572"/>
                  <a:gd name="T74" fmla="*/ 0 w 233"/>
                  <a:gd name="T7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572">
                    <a:moveTo>
                      <a:pt x="0" y="0"/>
                    </a:moveTo>
                    <a:lnTo>
                      <a:pt x="140" y="0"/>
                    </a:lnTo>
                    <a:lnTo>
                      <a:pt x="174" y="53"/>
                    </a:lnTo>
                    <a:lnTo>
                      <a:pt x="198" y="104"/>
                    </a:lnTo>
                    <a:lnTo>
                      <a:pt x="216" y="155"/>
                    </a:lnTo>
                    <a:lnTo>
                      <a:pt x="226" y="204"/>
                    </a:lnTo>
                    <a:lnTo>
                      <a:pt x="233" y="252"/>
                    </a:lnTo>
                    <a:lnTo>
                      <a:pt x="233" y="297"/>
                    </a:lnTo>
                    <a:lnTo>
                      <a:pt x="230" y="340"/>
                    </a:lnTo>
                    <a:lnTo>
                      <a:pt x="223" y="379"/>
                    </a:lnTo>
                    <a:lnTo>
                      <a:pt x="214" y="417"/>
                    </a:lnTo>
                    <a:lnTo>
                      <a:pt x="203" y="451"/>
                    </a:lnTo>
                    <a:lnTo>
                      <a:pt x="190" y="481"/>
                    </a:lnTo>
                    <a:lnTo>
                      <a:pt x="179" y="507"/>
                    </a:lnTo>
                    <a:lnTo>
                      <a:pt x="167" y="530"/>
                    </a:lnTo>
                    <a:lnTo>
                      <a:pt x="157" y="548"/>
                    </a:lnTo>
                    <a:lnTo>
                      <a:pt x="148" y="561"/>
                    </a:lnTo>
                    <a:lnTo>
                      <a:pt x="143" y="569"/>
                    </a:lnTo>
                    <a:lnTo>
                      <a:pt x="140" y="572"/>
                    </a:lnTo>
                    <a:lnTo>
                      <a:pt x="0" y="572"/>
                    </a:lnTo>
                    <a:lnTo>
                      <a:pt x="32" y="523"/>
                    </a:lnTo>
                    <a:lnTo>
                      <a:pt x="58" y="476"/>
                    </a:lnTo>
                    <a:lnTo>
                      <a:pt x="76" y="429"/>
                    </a:lnTo>
                    <a:lnTo>
                      <a:pt x="89" y="383"/>
                    </a:lnTo>
                    <a:lnTo>
                      <a:pt x="97" y="339"/>
                    </a:lnTo>
                    <a:lnTo>
                      <a:pt x="98" y="295"/>
                    </a:lnTo>
                    <a:lnTo>
                      <a:pt x="97" y="255"/>
                    </a:lnTo>
                    <a:lnTo>
                      <a:pt x="91" y="214"/>
                    </a:lnTo>
                    <a:lnTo>
                      <a:pt x="82" y="178"/>
                    </a:lnTo>
                    <a:lnTo>
                      <a:pt x="72" y="144"/>
                    </a:lnTo>
                    <a:lnTo>
                      <a:pt x="61" y="112"/>
                    </a:lnTo>
                    <a:lnTo>
                      <a:pt x="49" y="85"/>
                    </a:lnTo>
                    <a:lnTo>
                      <a:pt x="36" y="60"/>
                    </a:lnTo>
                    <a:lnTo>
                      <a:pt x="25" y="39"/>
                    </a:lnTo>
                    <a:lnTo>
                      <a:pt x="16" y="22"/>
                    </a:lnTo>
                    <a:lnTo>
                      <a:pt x="7" y="10"/>
                    </a:lnTo>
                    <a:lnTo>
                      <a:pt x="1" y="2"/>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98" name="Group 78"/>
            <p:cNvGrpSpPr>
              <a:grpSpLocks noChangeAspect="1"/>
            </p:cNvGrpSpPr>
            <p:nvPr userDrawn="1"/>
          </p:nvGrpSpPr>
          <p:grpSpPr bwMode="auto">
            <a:xfrm>
              <a:off x="6208772" y="6434760"/>
              <a:ext cx="798000" cy="252000"/>
              <a:chOff x="2892" y="2088"/>
              <a:chExt cx="456" cy="144"/>
            </a:xfrm>
          </p:grpSpPr>
          <p:sp>
            <p:nvSpPr>
              <p:cNvPr id="100" name="Rectangle 79"/>
              <p:cNvSpPr>
                <a:spLocks noChangeArrowheads="1"/>
              </p:cNvSpPr>
              <p:nvPr userDrawn="1"/>
            </p:nvSpPr>
            <p:spPr bwMode="auto">
              <a:xfrm>
                <a:off x="2892" y="2088"/>
                <a:ext cx="456" cy="144"/>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01" name="Freeform 80"/>
              <p:cNvSpPr>
                <a:spLocks/>
              </p:cNvSpPr>
              <p:nvPr userDrawn="1"/>
            </p:nvSpPr>
            <p:spPr bwMode="auto">
              <a:xfrm>
                <a:off x="2892" y="2092"/>
                <a:ext cx="454" cy="140"/>
              </a:xfrm>
              <a:custGeom>
                <a:avLst/>
                <a:gdLst>
                  <a:gd name="T0" fmla="*/ 268 w 3628"/>
                  <a:gd name="T1" fmla="*/ 0 h 1121"/>
                  <a:gd name="T2" fmla="*/ 2925 w 3628"/>
                  <a:gd name="T3" fmla="*/ 0 h 1121"/>
                  <a:gd name="T4" fmla="*/ 2831 w 3628"/>
                  <a:gd name="T5" fmla="*/ 405 h 1121"/>
                  <a:gd name="T6" fmla="*/ 3111 w 3628"/>
                  <a:gd name="T7" fmla="*/ 405 h 1121"/>
                  <a:gd name="T8" fmla="*/ 3216 w 3628"/>
                  <a:gd name="T9" fmla="*/ 0 h 1121"/>
                  <a:gd name="T10" fmla="*/ 3628 w 3628"/>
                  <a:gd name="T11" fmla="*/ 0 h 1121"/>
                  <a:gd name="T12" fmla="*/ 3362 w 3628"/>
                  <a:gd name="T13" fmla="*/ 1121 h 1121"/>
                  <a:gd name="T14" fmla="*/ 2945 w 3628"/>
                  <a:gd name="T15" fmla="*/ 1121 h 1121"/>
                  <a:gd name="T16" fmla="*/ 3041 w 3628"/>
                  <a:gd name="T17" fmla="*/ 690 h 1121"/>
                  <a:gd name="T18" fmla="*/ 2768 w 3628"/>
                  <a:gd name="T19" fmla="*/ 690 h 1121"/>
                  <a:gd name="T20" fmla="*/ 2658 w 3628"/>
                  <a:gd name="T21" fmla="*/ 1121 h 1121"/>
                  <a:gd name="T22" fmla="*/ 2229 w 3628"/>
                  <a:gd name="T23" fmla="*/ 1121 h 1121"/>
                  <a:gd name="T24" fmla="*/ 2426 w 3628"/>
                  <a:gd name="T25" fmla="*/ 291 h 1121"/>
                  <a:gd name="T26" fmla="*/ 2055 w 3628"/>
                  <a:gd name="T27" fmla="*/ 291 h 1121"/>
                  <a:gd name="T28" fmla="*/ 1857 w 3628"/>
                  <a:gd name="T29" fmla="*/ 1121 h 1121"/>
                  <a:gd name="T30" fmla="*/ 1416 w 3628"/>
                  <a:gd name="T31" fmla="*/ 1121 h 1121"/>
                  <a:gd name="T32" fmla="*/ 1614 w 3628"/>
                  <a:gd name="T33" fmla="*/ 291 h 1121"/>
                  <a:gd name="T34" fmla="*/ 647 w 3628"/>
                  <a:gd name="T35" fmla="*/ 291 h 1121"/>
                  <a:gd name="T36" fmla="*/ 614 w 3628"/>
                  <a:gd name="T37" fmla="*/ 424 h 1121"/>
                  <a:gd name="T38" fmla="*/ 1210 w 3628"/>
                  <a:gd name="T39" fmla="*/ 424 h 1121"/>
                  <a:gd name="T40" fmla="*/ 1147 w 3628"/>
                  <a:gd name="T41" fmla="*/ 689 h 1121"/>
                  <a:gd name="T42" fmla="*/ 546 w 3628"/>
                  <a:gd name="T43" fmla="*/ 689 h 1121"/>
                  <a:gd name="T44" fmla="*/ 512 w 3628"/>
                  <a:gd name="T45" fmla="*/ 829 h 1121"/>
                  <a:gd name="T46" fmla="*/ 1135 w 3628"/>
                  <a:gd name="T47" fmla="*/ 829 h 1121"/>
                  <a:gd name="T48" fmla="*/ 1066 w 3628"/>
                  <a:gd name="T49" fmla="*/ 1121 h 1121"/>
                  <a:gd name="T50" fmla="*/ 0 w 3628"/>
                  <a:gd name="T51" fmla="*/ 1121 h 1121"/>
                  <a:gd name="T52" fmla="*/ 268 w 3628"/>
                  <a:gd name="T5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8" h="1121">
                    <a:moveTo>
                      <a:pt x="268" y="0"/>
                    </a:moveTo>
                    <a:lnTo>
                      <a:pt x="2925" y="0"/>
                    </a:lnTo>
                    <a:lnTo>
                      <a:pt x="2831" y="405"/>
                    </a:lnTo>
                    <a:lnTo>
                      <a:pt x="3111" y="405"/>
                    </a:lnTo>
                    <a:lnTo>
                      <a:pt x="3216" y="0"/>
                    </a:lnTo>
                    <a:lnTo>
                      <a:pt x="3628" y="0"/>
                    </a:lnTo>
                    <a:lnTo>
                      <a:pt x="3362" y="1121"/>
                    </a:lnTo>
                    <a:lnTo>
                      <a:pt x="2945" y="1121"/>
                    </a:lnTo>
                    <a:lnTo>
                      <a:pt x="3041" y="690"/>
                    </a:lnTo>
                    <a:lnTo>
                      <a:pt x="2768" y="690"/>
                    </a:lnTo>
                    <a:lnTo>
                      <a:pt x="2658" y="1121"/>
                    </a:lnTo>
                    <a:lnTo>
                      <a:pt x="2229" y="1121"/>
                    </a:lnTo>
                    <a:lnTo>
                      <a:pt x="2426" y="291"/>
                    </a:lnTo>
                    <a:lnTo>
                      <a:pt x="2055" y="291"/>
                    </a:lnTo>
                    <a:lnTo>
                      <a:pt x="1857" y="1121"/>
                    </a:lnTo>
                    <a:lnTo>
                      <a:pt x="1416" y="1121"/>
                    </a:lnTo>
                    <a:lnTo>
                      <a:pt x="1614" y="291"/>
                    </a:lnTo>
                    <a:lnTo>
                      <a:pt x="647" y="291"/>
                    </a:lnTo>
                    <a:lnTo>
                      <a:pt x="614" y="424"/>
                    </a:lnTo>
                    <a:lnTo>
                      <a:pt x="1210" y="424"/>
                    </a:lnTo>
                    <a:lnTo>
                      <a:pt x="1147" y="689"/>
                    </a:lnTo>
                    <a:lnTo>
                      <a:pt x="546" y="689"/>
                    </a:lnTo>
                    <a:lnTo>
                      <a:pt x="512" y="829"/>
                    </a:lnTo>
                    <a:lnTo>
                      <a:pt x="1135" y="829"/>
                    </a:lnTo>
                    <a:lnTo>
                      <a:pt x="1066" y="1121"/>
                    </a:lnTo>
                    <a:lnTo>
                      <a:pt x="0" y="1121"/>
                    </a:lnTo>
                    <a:lnTo>
                      <a:pt x="26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03" name="Group 83"/>
            <p:cNvGrpSpPr>
              <a:grpSpLocks noChangeAspect="1"/>
            </p:cNvGrpSpPr>
            <p:nvPr userDrawn="1"/>
          </p:nvGrpSpPr>
          <p:grpSpPr bwMode="auto">
            <a:xfrm>
              <a:off x="7823506" y="6427294"/>
              <a:ext cx="992250" cy="252000"/>
              <a:chOff x="2931" y="2112"/>
              <a:chExt cx="378" cy="96"/>
            </a:xfrm>
          </p:grpSpPr>
          <p:sp>
            <p:nvSpPr>
              <p:cNvPr id="105" name="Rectangle 84"/>
              <p:cNvSpPr>
                <a:spLocks noChangeArrowheads="1"/>
              </p:cNvSpPr>
              <p:nvPr userDrawn="1"/>
            </p:nvSpPr>
            <p:spPr bwMode="auto">
              <a:xfrm>
                <a:off x="2931" y="2112"/>
                <a:ext cx="378" cy="96"/>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06" name="Freeform 85"/>
              <p:cNvSpPr>
                <a:spLocks/>
              </p:cNvSpPr>
              <p:nvPr userDrawn="1"/>
            </p:nvSpPr>
            <p:spPr bwMode="auto">
              <a:xfrm>
                <a:off x="2931" y="2144"/>
                <a:ext cx="82" cy="45"/>
              </a:xfrm>
              <a:custGeom>
                <a:avLst/>
                <a:gdLst>
                  <a:gd name="T0" fmla="*/ 161 w 739"/>
                  <a:gd name="T1" fmla="*/ 0 h 406"/>
                  <a:gd name="T2" fmla="*/ 739 w 739"/>
                  <a:gd name="T3" fmla="*/ 0 h 406"/>
                  <a:gd name="T4" fmla="*/ 739 w 739"/>
                  <a:gd name="T5" fmla="*/ 406 h 406"/>
                  <a:gd name="T6" fmla="*/ 161 w 739"/>
                  <a:gd name="T7" fmla="*/ 406 h 406"/>
                  <a:gd name="T8" fmla="*/ 129 w 739"/>
                  <a:gd name="T9" fmla="*/ 402 h 406"/>
                  <a:gd name="T10" fmla="*/ 99 w 739"/>
                  <a:gd name="T11" fmla="*/ 394 h 406"/>
                  <a:gd name="T12" fmla="*/ 71 w 739"/>
                  <a:gd name="T13" fmla="*/ 383 h 406"/>
                  <a:gd name="T14" fmla="*/ 47 w 739"/>
                  <a:gd name="T15" fmla="*/ 367 h 406"/>
                  <a:gd name="T16" fmla="*/ 28 w 739"/>
                  <a:gd name="T17" fmla="*/ 347 h 406"/>
                  <a:gd name="T18" fmla="*/ 12 w 739"/>
                  <a:gd name="T19" fmla="*/ 324 h 406"/>
                  <a:gd name="T20" fmla="*/ 3 w 739"/>
                  <a:gd name="T21" fmla="*/ 299 h 406"/>
                  <a:gd name="T22" fmla="*/ 0 w 739"/>
                  <a:gd name="T23" fmla="*/ 272 h 406"/>
                  <a:gd name="T24" fmla="*/ 0 w 739"/>
                  <a:gd name="T25" fmla="*/ 134 h 406"/>
                  <a:gd name="T26" fmla="*/ 3 w 739"/>
                  <a:gd name="T27" fmla="*/ 107 h 406"/>
                  <a:gd name="T28" fmla="*/ 12 w 739"/>
                  <a:gd name="T29" fmla="*/ 82 h 406"/>
                  <a:gd name="T30" fmla="*/ 28 w 739"/>
                  <a:gd name="T31" fmla="*/ 60 h 406"/>
                  <a:gd name="T32" fmla="*/ 47 w 739"/>
                  <a:gd name="T33" fmla="*/ 39 h 406"/>
                  <a:gd name="T34" fmla="*/ 71 w 739"/>
                  <a:gd name="T35" fmla="*/ 24 h 406"/>
                  <a:gd name="T36" fmla="*/ 99 w 739"/>
                  <a:gd name="T37" fmla="*/ 12 h 406"/>
                  <a:gd name="T38" fmla="*/ 129 w 739"/>
                  <a:gd name="T39" fmla="*/ 3 h 406"/>
                  <a:gd name="T40" fmla="*/ 161 w 739"/>
                  <a:gd name="T4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9" h="406">
                    <a:moveTo>
                      <a:pt x="161" y="0"/>
                    </a:moveTo>
                    <a:lnTo>
                      <a:pt x="739" y="0"/>
                    </a:lnTo>
                    <a:lnTo>
                      <a:pt x="739" y="406"/>
                    </a:lnTo>
                    <a:lnTo>
                      <a:pt x="161" y="406"/>
                    </a:lnTo>
                    <a:lnTo>
                      <a:pt x="129" y="402"/>
                    </a:lnTo>
                    <a:lnTo>
                      <a:pt x="99" y="394"/>
                    </a:lnTo>
                    <a:lnTo>
                      <a:pt x="71" y="383"/>
                    </a:lnTo>
                    <a:lnTo>
                      <a:pt x="47" y="367"/>
                    </a:lnTo>
                    <a:lnTo>
                      <a:pt x="28" y="347"/>
                    </a:lnTo>
                    <a:lnTo>
                      <a:pt x="12" y="324"/>
                    </a:lnTo>
                    <a:lnTo>
                      <a:pt x="3" y="299"/>
                    </a:lnTo>
                    <a:lnTo>
                      <a:pt x="0" y="272"/>
                    </a:lnTo>
                    <a:lnTo>
                      <a:pt x="0" y="134"/>
                    </a:lnTo>
                    <a:lnTo>
                      <a:pt x="3" y="107"/>
                    </a:lnTo>
                    <a:lnTo>
                      <a:pt x="12" y="82"/>
                    </a:lnTo>
                    <a:lnTo>
                      <a:pt x="28" y="60"/>
                    </a:lnTo>
                    <a:lnTo>
                      <a:pt x="47" y="39"/>
                    </a:lnTo>
                    <a:lnTo>
                      <a:pt x="71" y="24"/>
                    </a:lnTo>
                    <a:lnTo>
                      <a:pt x="99" y="12"/>
                    </a:lnTo>
                    <a:lnTo>
                      <a:pt x="129" y="3"/>
                    </a:lnTo>
                    <a:lnTo>
                      <a:pt x="1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7" name="Freeform 86"/>
              <p:cNvSpPr>
                <a:spLocks/>
              </p:cNvSpPr>
              <p:nvPr userDrawn="1"/>
            </p:nvSpPr>
            <p:spPr bwMode="auto">
              <a:xfrm>
                <a:off x="3222" y="2144"/>
                <a:ext cx="82" cy="45"/>
              </a:xfrm>
              <a:custGeom>
                <a:avLst/>
                <a:gdLst>
                  <a:gd name="T0" fmla="*/ 0 w 731"/>
                  <a:gd name="T1" fmla="*/ 0 h 406"/>
                  <a:gd name="T2" fmla="*/ 570 w 731"/>
                  <a:gd name="T3" fmla="*/ 0 h 406"/>
                  <a:gd name="T4" fmla="*/ 602 w 731"/>
                  <a:gd name="T5" fmla="*/ 3 h 406"/>
                  <a:gd name="T6" fmla="*/ 633 w 731"/>
                  <a:gd name="T7" fmla="*/ 12 h 406"/>
                  <a:gd name="T8" fmla="*/ 659 w 731"/>
                  <a:gd name="T9" fmla="*/ 24 h 406"/>
                  <a:gd name="T10" fmla="*/ 684 w 731"/>
                  <a:gd name="T11" fmla="*/ 39 h 406"/>
                  <a:gd name="T12" fmla="*/ 704 w 731"/>
                  <a:gd name="T13" fmla="*/ 60 h 406"/>
                  <a:gd name="T14" fmla="*/ 718 w 731"/>
                  <a:gd name="T15" fmla="*/ 82 h 406"/>
                  <a:gd name="T16" fmla="*/ 727 w 731"/>
                  <a:gd name="T17" fmla="*/ 107 h 406"/>
                  <a:gd name="T18" fmla="*/ 731 w 731"/>
                  <a:gd name="T19" fmla="*/ 134 h 406"/>
                  <a:gd name="T20" fmla="*/ 731 w 731"/>
                  <a:gd name="T21" fmla="*/ 272 h 406"/>
                  <a:gd name="T22" fmla="*/ 727 w 731"/>
                  <a:gd name="T23" fmla="*/ 299 h 406"/>
                  <a:gd name="T24" fmla="*/ 718 w 731"/>
                  <a:gd name="T25" fmla="*/ 324 h 406"/>
                  <a:gd name="T26" fmla="*/ 704 w 731"/>
                  <a:gd name="T27" fmla="*/ 347 h 406"/>
                  <a:gd name="T28" fmla="*/ 684 w 731"/>
                  <a:gd name="T29" fmla="*/ 367 h 406"/>
                  <a:gd name="T30" fmla="*/ 659 w 731"/>
                  <a:gd name="T31" fmla="*/ 383 h 406"/>
                  <a:gd name="T32" fmla="*/ 633 w 731"/>
                  <a:gd name="T33" fmla="*/ 394 h 406"/>
                  <a:gd name="T34" fmla="*/ 602 w 731"/>
                  <a:gd name="T35" fmla="*/ 402 h 406"/>
                  <a:gd name="T36" fmla="*/ 570 w 731"/>
                  <a:gd name="T37" fmla="*/ 406 h 406"/>
                  <a:gd name="T38" fmla="*/ 0 w 731"/>
                  <a:gd name="T39" fmla="*/ 406 h 406"/>
                  <a:gd name="T40" fmla="*/ 0 w 731"/>
                  <a:gd name="T4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1" h="406">
                    <a:moveTo>
                      <a:pt x="0" y="0"/>
                    </a:moveTo>
                    <a:lnTo>
                      <a:pt x="570" y="0"/>
                    </a:lnTo>
                    <a:lnTo>
                      <a:pt x="602" y="3"/>
                    </a:lnTo>
                    <a:lnTo>
                      <a:pt x="633" y="12"/>
                    </a:lnTo>
                    <a:lnTo>
                      <a:pt x="659" y="24"/>
                    </a:lnTo>
                    <a:lnTo>
                      <a:pt x="684" y="39"/>
                    </a:lnTo>
                    <a:lnTo>
                      <a:pt x="704" y="60"/>
                    </a:lnTo>
                    <a:lnTo>
                      <a:pt x="718" y="82"/>
                    </a:lnTo>
                    <a:lnTo>
                      <a:pt x="727" y="107"/>
                    </a:lnTo>
                    <a:lnTo>
                      <a:pt x="731" y="134"/>
                    </a:lnTo>
                    <a:lnTo>
                      <a:pt x="731" y="272"/>
                    </a:lnTo>
                    <a:lnTo>
                      <a:pt x="727" y="299"/>
                    </a:lnTo>
                    <a:lnTo>
                      <a:pt x="718" y="324"/>
                    </a:lnTo>
                    <a:lnTo>
                      <a:pt x="704" y="347"/>
                    </a:lnTo>
                    <a:lnTo>
                      <a:pt x="684" y="367"/>
                    </a:lnTo>
                    <a:lnTo>
                      <a:pt x="659" y="383"/>
                    </a:lnTo>
                    <a:lnTo>
                      <a:pt x="633" y="394"/>
                    </a:lnTo>
                    <a:lnTo>
                      <a:pt x="602" y="402"/>
                    </a:lnTo>
                    <a:lnTo>
                      <a:pt x="570" y="406"/>
                    </a:lnTo>
                    <a:lnTo>
                      <a:pt x="0" y="406"/>
                    </a:lnTo>
                    <a:lnTo>
                      <a:pt x="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8" name="Freeform 87"/>
              <p:cNvSpPr>
                <a:spLocks/>
              </p:cNvSpPr>
              <p:nvPr userDrawn="1"/>
            </p:nvSpPr>
            <p:spPr bwMode="auto">
              <a:xfrm>
                <a:off x="3044" y="2175"/>
                <a:ext cx="54" cy="14"/>
              </a:xfrm>
              <a:custGeom>
                <a:avLst/>
                <a:gdLst>
                  <a:gd name="T0" fmla="*/ 0 w 493"/>
                  <a:gd name="T1" fmla="*/ 0 h 124"/>
                  <a:gd name="T2" fmla="*/ 493 w 493"/>
                  <a:gd name="T3" fmla="*/ 1 h 124"/>
                  <a:gd name="T4" fmla="*/ 471 w 493"/>
                  <a:gd name="T5" fmla="*/ 122 h 124"/>
                  <a:gd name="T6" fmla="*/ 2 w 493"/>
                  <a:gd name="T7" fmla="*/ 124 h 124"/>
                  <a:gd name="T8" fmla="*/ 0 w 493"/>
                  <a:gd name="T9" fmla="*/ 0 h 124"/>
                </a:gdLst>
                <a:ahLst/>
                <a:cxnLst>
                  <a:cxn ang="0">
                    <a:pos x="T0" y="T1"/>
                  </a:cxn>
                  <a:cxn ang="0">
                    <a:pos x="T2" y="T3"/>
                  </a:cxn>
                  <a:cxn ang="0">
                    <a:pos x="T4" y="T5"/>
                  </a:cxn>
                  <a:cxn ang="0">
                    <a:pos x="T6" y="T7"/>
                  </a:cxn>
                  <a:cxn ang="0">
                    <a:pos x="T8" y="T9"/>
                  </a:cxn>
                </a:cxnLst>
                <a:rect l="0" t="0" r="r" b="b"/>
                <a:pathLst>
                  <a:path w="493" h="124">
                    <a:moveTo>
                      <a:pt x="0" y="0"/>
                    </a:moveTo>
                    <a:lnTo>
                      <a:pt x="493" y="1"/>
                    </a:lnTo>
                    <a:lnTo>
                      <a:pt x="471" y="122"/>
                    </a:lnTo>
                    <a:lnTo>
                      <a:pt x="2" y="124"/>
                    </a:lnTo>
                    <a:lnTo>
                      <a:pt x="0" y="0"/>
                    </a:lnTo>
                    <a:close/>
                  </a:path>
                </a:pathLst>
              </a:custGeom>
              <a:solidFill>
                <a:srgbClr val="B2B2B2"/>
              </a:solidFill>
              <a:ln w="0">
                <a:solidFill>
                  <a:srgbClr val="B2B2B2"/>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9" name="Freeform 88"/>
              <p:cNvSpPr>
                <a:spLocks/>
              </p:cNvSpPr>
              <p:nvPr userDrawn="1"/>
            </p:nvSpPr>
            <p:spPr bwMode="auto">
              <a:xfrm>
                <a:off x="3014" y="2119"/>
                <a:ext cx="83" cy="87"/>
              </a:xfrm>
              <a:custGeom>
                <a:avLst/>
                <a:gdLst>
                  <a:gd name="T0" fmla="*/ 76 w 743"/>
                  <a:gd name="T1" fmla="*/ 0 h 783"/>
                  <a:gd name="T2" fmla="*/ 667 w 743"/>
                  <a:gd name="T3" fmla="*/ 0 h 783"/>
                  <a:gd name="T4" fmla="*/ 687 w 743"/>
                  <a:gd name="T5" fmla="*/ 3 h 783"/>
                  <a:gd name="T6" fmla="*/ 706 w 743"/>
                  <a:gd name="T7" fmla="*/ 10 h 783"/>
                  <a:gd name="T8" fmla="*/ 720 w 743"/>
                  <a:gd name="T9" fmla="*/ 21 h 783"/>
                  <a:gd name="T10" fmla="*/ 732 w 743"/>
                  <a:gd name="T11" fmla="*/ 35 h 783"/>
                  <a:gd name="T12" fmla="*/ 740 w 743"/>
                  <a:gd name="T13" fmla="*/ 53 h 783"/>
                  <a:gd name="T14" fmla="*/ 743 w 743"/>
                  <a:gd name="T15" fmla="*/ 72 h 783"/>
                  <a:gd name="T16" fmla="*/ 743 w 743"/>
                  <a:gd name="T17" fmla="*/ 448 h 783"/>
                  <a:gd name="T18" fmla="*/ 740 w 743"/>
                  <a:gd name="T19" fmla="*/ 467 h 783"/>
                  <a:gd name="T20" fmla="*/ 732 w 743"/>
                  <a:gd name="T21" fmla="*/ 485 h 783"/>
                  <a:gd name="T22" fmla="*/ 720 w 743"/>
                  <a:gd name="T23" fmla="*/ 499 h 783"/>
                  <a:gd name="T24" fmla="*/ 706 w 743"/>
                  <a:gd name="T25" fmla="*/ 511 h 783"/>
                  <a:gd name="T26" fmla="*/ 687 w 743"/>
                  <a:gd name="T27" fmla="*/ 518 h 783"/>
                  <a:gd name="T28" fmla="*/ 667 w 743"/>
                  <a:gd name="T29" fmla="*/ 521 h 783"/>
                  <a:gd name="T30" fmla="*/ 266 w 743"/>
                  <a:gd name="T31" fmla="*/ 521 h 783"/>
                  <a:gd name="T32" fmla="*/ 266 w 743"/>
                  <a:gd name="T33" fmla="*/ 712 h 783"/>
                  <a:gd name="T34" fmla="*/ 264 w 743"/>
                  <a:gd name="T35" fmla="*/ 730 h 783"/>
                  <a:gd name="T36" fmla="*/ 257 w 743"/>
                  <a:gd name="T37" fmla="*/ 748 h 783"/>
                  <a:gd name="T38" fmla="*/ 245 w 743"/>
                  <a:gd name="T39" fmla="*/ 762 h 783"/>
                  <a:gd name="T40" fmla="*/ 229 w 743"/>
                  <a:gd name="T41" fmla="*/ 774 h 783"/>
                  <a:gd name="T42" fmla="*/ 212 w 743"/>
                  <a:gd name="T43" fmla="*/ 781 h 783"/>
                  <a:gd name="T44" fmla="*/ 192 w 743"/>
                  <a:gd name="T45" fmla="*/ 783 h 783"/>
                  <a:gd name="T46" fmla="*/ 76 w 743"/>
                  <a:gd name="T47" fmla="*/ 783 h 783"/>
                  <a:gd name="T48" fmla="*/ 56 w 743"/>
                  <a:gd name="T49" fmla="*/ 781 h 783"/>
                  <a:gd name="T50" fmla="*/ 38 w 743"/>
                  <a:gd name="T51" fmla="*/ 774 h 783"/>
                  <a:gd name="T52" fmla="*/ 23 w 743"/>
                  <a:gd name="T53" fmla="*/ 762 h 783"/>
                  <a:gd name="T54" fmla="*/ 11 w 743"/>
                  <a:gd name="T55" fmla="*/ 748 h 783"/>
                  <a:gd name="T56" fmla="*/ 4 w 743"/>
                  <a:gd name="T57" fmla="*/ 730 h 783"/>
                  <a:gd name="T58" fmla="*/ 0 w 743"/>
                  <a:gd name="T59" fmla="*/ 712 h 783"/>
                  <a:gd name="T60" fmla="*/ 0 w 743"/>
                  <a:gd name="T61" fmla="*/ 72 h 783"/>
                  <a:gd name="T62" fmla="*/ 4 w 743"/>
                  <a:gd name="T63" fmla="*/ 53 h 783"/>
                  <a:gd name="T64" fmla="*/ 11 w 743"/>
                  <a:gd name="T65" fmla="*/ 35 h 783"/>
                  <a:gd name="T66" fmla="*/ 23 w 743"/>
                  <a:gd name="T67" fmla="*/ 21 h 783"/>
                  <a:gd name="T68" fmla="*/ 38 w 743"/>
                  <a:gd name="T69" fmla="*/ 10 h 783"/>
                  <a:gd name="T70" fmla="*/ 56 w 743"/>
                  <a:gd name="T71" fmla="*/ 3 h 783"/>
                  <a:gd name="T72" fmla="*/ 76 w 743"/>
                  <a:gd name="T73"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3" h="783">
                    <a:moveTo>
                      <a:pt x="76" y="0"/>
                    </a:moveTo>
                    <a:lnTo>
                      <a:pt x="667" y="0"/>
                    </a:lnTo>
                    <a:lnTo>
                      <a:pt x="687" y="3"/>
                    </a:lnTo>
                    <a:lnTo>
                      <a:pt x="706" y="10"/>
                    </a:lnTo>
                    <a:lnTo>
                      <a:pt x="720" y="21"/>
                    </a:lnTo>
                    <a:lnTo>
                      <a:pt x="732" y="35"/>
                    </a:lnTo>
                    <a:lnTo>
                      <a:pt x="740" y="53"/>
                    </a:lnTo>
                    <a:lnTo>
                      <a:pt x="743" y="72"/>
                    </a:lnTo>
                    <a:lnTo>
                      <a:pt x="743" y="448"/>
                    </a:lnTo>
                    <a:lnTo>
                      <a:pt x="740" y="467"/>
                    </a:lnTo>
                    <a:lnTo>
                      <a:pt x="732" y="485"/>
                    </a:lnTo>
                    <a:lnTo>
                      <a:pt x="720" y="499"/>
                    </a:lnTo>
                    <a:lnTo>
                      <a:pt x="706" y="511"/>
                    </a:lnTo>
                    <a:lnTo>
                      <a:pt x="687" y="518"/>
                    </a:lnTo>
                    <a:lnTo>
                      <a:pt x="667" y="521"/>
                    </a:lnTo>
                    <a:lnTo>
                      <a:pt x="266" y="521"/>
                    </a:lnTo>
                    <a:lnTo>
                      <a:pt x="266" y="712"/>
                    </a:lnTo>
                    <a:lnTo>
                      <a:pt x="264" y="730"/>
                    </a:lnTo>
                    <a:lnTo>
                      <a:pt x="257" y="748"/>
                    </a:lnTo>
                    <a:lnTo>
                      <a:pt x="245" y="762"/>
                    </a:lnTo>
                    <a:lnTo>
                      <a:pt x="229" y="774"/>
                    </a:lnTo>
                    <a:lnTo>
                      <a:pt x="212" y="781"/>
                    </a:lnTo>
                    <a:lnTo>
                      <a:pt x="192" y="783"/>
                    </a:lnTo>
                    <a:lnTo>
                      <a:pt x="76" y="783"/>
                    </a:lnTo>
                    <a:lnTo>
                      <a:pt x="56" y="781"/>
                    </a:lnTo>
                    <a:lnTo>
                      <a:pt x="38" y="774"/>
                    </a:lnTo>
                    <a:lnTo>
                      <a:pt x="23" y="762"/>
                    </a:lnTo>
                    <a:lnTo>
                      <a:pt x="11" y="748"/>
                    </a:lnTo>
                    <a:lnTo>
                      <a:pt x="4" y="730"/>
                    </a:lnTo>
                    <a:lnTo>
                      <a:pt x="0" y="712"/>
                    </a:lnTo>
                    <a:lnTo>
                      <a:pt x="0" y="72"/>
                    </a:lnTo>
                    <a:lnTo>
                      <a:pt x="4" y="53"/>
                    </a:lnTo>
                    <a:lnTo>
                      <a:pt x="11" y="35"/>
                    </a:lnTo>
                    <a:lnTo>
                      <a:pt x="23" y="21"/>
                    </a:lnTo>
                    <a:lnTo>
                      <a:pt x="38" y="10"/>
                    </a:lnTo>
                    <a:lnTo>
                      <a:pt x="56" y="3"/>
                    </a:lnTo>
                    <a:lnTo>
                      <a:pt x="7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0" name="Freeform 89"/>
              <p:cNvSpPr>
                <a:spLocks noEditPoints="1"/>
              </p:cNvSpPr>
              <p:nvPr userDrawn="1"/>
            </p:nvSpPr>
            <p:spPr bwMode="auto">
              <a:xfrm>
                <a:off x="3012" y="2116"/>
                <a:ext cx="87" cy="92"/>
              </a:xfrm>
              <a:custGeom>
                <a:avLst/>
                <a:gdLst>
                  <a:gd name="T0" fmla="*/ 106 w 784"/>
                  <a:gd name="T1" fmla="*/ 95 h 824"/>
                  <a:gd name="T2" fmla="*/ 98 w 784"/>
                  <a:gd name="T3" fmla="*/ 102 h 824"/>
                  <a:gd name="T4" fmla="*/ 94 w 784"/>
                  <a:gd name="T5" fmla="*/ 114 h 824"/>
                  <a:gd name="T6" fmla="*/ 98 w 784"/>
                  <a:gd name="T7" fmla="*/ 721 h 824"/>
                  <a:gd name="T8" fmla="*/ 102 w 784"/>
                  <a:gd name="T9" fmla="*/ 727 h 824"/>
                  <a:gd name="T10" fmla="*/ 111 w 784"/>
                  <a:gd name="T11" fmla="*/ 731 h 824"/>
                  <a:gd name="T12" fmla="*/ 229 w 784"/>
                  <a:gd name="T13" fmla="*/ 731 h 824"/>
                  <a:gd name="T14" fmla="*/ 238 w 784"/>
                  <a:gd name="T15" fmla="*/ 727 h 824"/>
                  <a:gd name="T16" fmla="*/ 243 w 784"/>
                  <a:gd name="T17" fmla="*/ 721 h 824"/>
                  <a:gd name="T18" fmla="*/ 246 w 784"/>
                  <a:gd name="T19" fmla="*/ 714 h 824"/>
                  <a:gd name="T20" fmla="*/ 247 w 784"/>
                  <a:gd name="T21" fmla="*/ 486 h 824"/>
                  <a:gd name="T22" fmla="*/ 672 w 784"/>
                  <a:gd name="T23" fmla="*/ 485 h 824"/>
                  <a:gd name="T24" fmla="*/ 684 w 784"/>
                  <a:gd name="T25" fmla="*/ 479 h 824"/>
                  <a:gd name="T26" fmla="*/ 690 w 784"/>
                  <a:gd name="T27" fmla="*/ 471 h 824"/>
                  <a:gd name="T28" fmla="*/ 691 w 784"/>
                  <a:gd name="T29" fmla="*/ 467 h 824"/>
                  <a:gd name="T30" fmla="*/ 691 w 784"/>
                  <a:gd name="T31" fmla="*/ 112 h 824"/>
                  <a:gd name="T32" fmla="*/ 688 w 784"/>
                  <a:gd name="T33" fmla="*/ 106 h 824"/>
                  <a:gd name="T34" fmla="*/ 681 w 784"/>
                  <a:gd name="T35" fmla="*/ 98 h 824"/>
                  <a:gd name="T36" fmla="*/ 667 w 784"/>
                  <a:gd name="T37" fmla="*/ 93 h 824"/>
                  <a:gd name="T38" fmla="*/ 667 w 784"/>
                  <a:gd name="T39" fmla="*/ 0 h 824"/>
                  <a:gd name="T40" fmla="*/ 704 w 784"/>
                  <a:gd name="T41" fmla="*/ 6 h 824"/>
                  <a:gd name="T42" fmla="*/ 733 w 784"/>
                  <a:gd name="T43" fmla="*/ 18 h 824"/>
                  <a:gd name="T44" fmla="*/ 759 w 784"/>
                  <a:gd name="T45" fmla="*/ 43 h 824"/>
                  <a:gd name="T46" fmla="*/ 779 w 784"/>
                  <a:gd name="T47" fmla="*/ 82 h 824"/>
                  <a:gd name="T48" fmla="*/ 784 w 784"/>
                  <a:gd name="T49" fmla="*/ 114 h 824"/>
                  <a:gd name="T50" fmla="*/ 781 w 784"/>
                  <a:gd name="T51" fmla="*/ 487 h 824"/>
                  <a:gd name="T52" fmla="*/ 771 w 784"/>
                  <a:gd name="T53" fmla="*/ 517 h 824"/>
                  <a:gd name="T54" fmla="*/ 749 w 784"/>
                  <a:gd name="T55" fmla="*/ 546 h 824"/>
                  <a:gd name="T56" fmla="*/ 725 w 784"/>
                  <a:gd name="T57" fmla="*/ 564 h 824"/>
                  <a:gd name="T58" fmla="*/ 691 w 784"/>
                  <a:gd name="T59" fmla="*/ 577 h 824"/>
                  <a:gd name="T60" fmla="*/ 341 w 784"/>
                  <a:gd name="T61" fmla="*/ 580 h 824"/>
                  <a:gd name="T62" fmla="*/ 338 w 784"/>
                  <a:gd name="T63" fmla="*/ 733 h 824"/>
                  <a:gd name="T64" fmla="*/ 328 w 784"/>
                  <a:gd name="T65" fmla="*/ 762 h 824"/>
                  <a:gd name="T66" fmla="*/ 306 w 784"/>
                  <a:gd name="T67" fmla="*/ 791 h 824"/>
                  <a:gd name="T68" fmla="*/ 281 w 784"/>
                  <a:gd name="T69" fmla="*/ 810 h 824"/>
                  <a:gd name="T70" fmla="*/ 247 w 784"/>
                  <a:gd name="T71" fmla="*/ 822 h 824"/>
                  <a:gd name="T72" fmla="*/ 111 w 784"/>
                  <a:gd name="T73" fmla="*/ 824 h 824"/>
                  <a:gd name="T74" fmla="*/ 79 w 784"/>
                  <a:gd name="T75" fmla="*/ 818 h 824"/>
                  <a:gd name="T76" fmla="*/ 50 w 784"/>
                  <a:gd name="T77" fmla="*/ 806 h 824"/>
                  <a:gd name="T78" fmla="*/ 26 w 784"/>
                  <a:gd name="T79" fmla="*/ 781 h 824"/>
                  <a:gd name="T80" fmla="*/ 8 w 784"/>
                  <a:gd name="T81" fmla="*/ 754 h 824"/>
                  <a:gd name="T82" fmla="*/ 1 w 784"/>
                  <a:gd name="T83" fmla="*/ 723 h 824"/>
                  <a:gd name="T84" fmla="*/ 1 w 784"/>
                  <a:gd name="T85" fmla="*/ 101 h 824"/>
                  <a:gd name="T86" fmla="*/ 8 w 784"/>
                  <a:gd name="T87" fmla="*/ 70 h 824"/>
                  <a:gd name="T88" fmla="*/ 26 w 784"/>
                  <a:gd name="T89" fmla="*/ 43 h 824"/>
                  <a:gd name="T90" fmla="*/ 50 w 784"/>
                  <a:gd name="T91" fmla="*/ 18 h 824"/>
                  <a:gd name="T92" fmla="*/ 79 w 784"/>
                  <a:gd name="T93" fmla="*/ 6 h 824"/>
                  <a:gd name="T94" fmla="*/ 116 w 784"/>
                  <a:gd name="T95"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4" h="824">
                    <a:moveTo>
                      <a:pt x="116" y="93"/>
                    </a:moveTo>
                    <a:lnTo>
                      <a:pt x="109" y="93"/>
                    </a:lnTo>
                    <a:lnTo>
                      <a:pt x="106" y="95"/>
                    </a:lnTo>
                    <a:lnTo>
                      <a:pt x="102" y="98"/>
                    </a:lnTo>
                    <a:lnTo>
                      <a:pt x="99" y="100"/>
                    </a:lnTo>
                    <a:lnTo>
                      <a:pt x="98" y="102"/>
                    </a:lnTo>
                    <a:lnTo>
                      <a:pt x="98" y="102"/>
                    </a:lnTo>
                    <a:lnTo>
                      <a:pt x="94" y="108"/>
                    </a:lnTo>
                    <a:lnTo>
                      <a:pt x="94" y="114"/>
                    </a:lnTo>
                    <a:lnTo>
                      <a:pt x="94" y="710"/>
                    </a:lnTo>
                    <a:lnTo>
                      <a:pt x="94" y="715"/>
                    </a:lnTo>
                    <a:lnTo>
                      <a:pt x="98" y="721"/>
                    </a:lnTo>
                    <a:lnTo>
                      <a:pt x="97" y="722"/>
                    </a:lnTo>
                    <a:lnTo>
                      <a:pt x="99" y="724"/>
                    </a:lnTo>
                    <a:lnTo>
                      <a:pt x="102" y="727"/>
                    </a:lnTo>
                    <a:lnTo>
                      <a:pt x="106" y="729"/>
                    </a:lnTo>
                    <a:lnTo>
                      <a:pt x="111" y="731"/>
                    </a:lnTo>
                    <a:lnTo>
                      <a:pt x="111" y="731"/>
                    </a:lnTo>
                    <a:lnTo>
                      <a:pt x="116" y="732"/>
                    </a:lnTo>
                    <a:lnTo>
                      <a:pt x="224" y="732"/>
                    </a:lnTo>
                    <a:lnTo>
                      <a:pt x="229" y="731"/>
                    </a:lnTo>
                    <a:lnTo>
                      <a:pt x="229" y="731"/>
                    </a:lnTo>
                    <a:lnTo>
                      <a:pt x="234" y="729"/>
                    </a:lnTo>
                    <a:lnTo>
                      <a:pt x="238" y="727"/>
                    </a:lnTo>
                    <a:lnTo>
                      <a:pt x="241" y="724"/>
                    </a:lnTo>
                    <a:lnTo>
                      <a:pt x="243" y="721"/>
                    </a:lnTo>
                    <a:lnTo>
                      <a:pt x="243" y="721"/>
                    </a:lnTo>
                    <a:lnTo>
                      <a:pt x="246" y="716"/>
                    </a:lnTo>
                    <a:lnTo>
                      <a:pt x="246" y="716"/>
                    </a:lnTo>
                    <a:lnTo>
                      <a:pt x="246" y="714"/>
                    </a:lnTo>
                    <a:lnTo>
                      <a:pt x="247" y="712"/>
                    </a:lnTo>
                    <a:lnTo>
                      <a:pt x="247" y="710"/>
                    </a:lnTo>
                    <a:lnTo>
                      <a:pt x="247" y="486"/>
                    </a:lnTo>
                    <a:lnTo>
                      <a:pt x="667" y="486"/>
                    </a:lnTo>
                    <a:lnTo>
                      <a:pt x="672" y="485"/>
                    </a:lnTo>
                    <a:lnTo>
                      <a:pt x="672" y="485"/>
                    </a:lnTo>
                    <a:lnTo>
                      <a:pt x="677" y="483"/>
                    </a:lnTo>
                    <a:lnTo>
                      <a:pt x="681" y="481"/>
                    </a:lnTo>
                    <a:lnTo>
                      <a:pt x="684" y="479"/>
                    </a:lnTo>
                    <a:lnTo>
                      <a:pt x="686" y="476"/>
                    </a:lnTo>
                    <a:lnTo>
                      <a:pt x="686" y="476"/>
                    </a:lnTo>
                    <a:lnTo>
                      <a:pt x="690" y="471"/>
                    </a:lnTo>
                    <a:lnTo>
                      <a:pt x="690" y="471"/>
                    </a:lnTo>
                    <a:lnTo>
                      <a:pt x="690" y="469"/>
                    </a:lnTo>
                    <a:lnTo>
                      <a:pt x="691" y="467"/>
                    </a:lnTo>
                    <a:lnTo>
                      <a:pt x="691" y="465"/>
                    </a:lnTo>
                    <a:lnTo>
                      <a:pt x="691" y="114"/>
                    </a:lnTo>
                    <a:lnTo>
                      <a:pt x="691" y="112"/>
                    </a:lnTo>
                    <a:lnTo>
                      <a:pt x="690" y="110"/>
                    </a:lnTo>
                    <a:lnTo>
                      <a:pt x="690" y="108"/>
                    </a:lnTo>
                    <a:lnTo>
                      <a:pt x="688" y="106"/>
                    </a:lnTo>
                    <a:lnTo>
                      <a:pt x="686" y="103"/>
                    </a:lnTo>
                    <a:lnTo>
                      <a:pt x="684" y="100"/>
                    </a:lnTo>
                    <a:lnTo>
                      <a:pt x="681" y="98"/>
                    </a:lnTo>
                    <a:lnTo>
                      <a:pt x="677" y="95"/>
                    </a:lnTo>
                    <a:lnTo>
                      <a:pt x="674" y="93"/>
                    </a:lnTo>
                    <a:lnTo>
                      <a:pt x="667" y="93"/>
                    </a:lnTo>
                    <a:lnTo>
                      <a:pt x="116" y="93"/>
                    </a:lnTo>
                    <a:close/>
                    <a:moveTo>
                      <a:pt x="116" y="0"/>
                    </a:moveTo>
                    <a:lnTo>
                      <a:pt x="667" y="0"/>
                    </a:lnTo>
                    <a:lnTo>
                      <a:pt x="681" y="1"/>
                    </a:lnTo>
                    <a:lnTo>
                      <a:pt x="691" y="2"/>
                    </a:lnTo>
                    <a:lnTo>
                      <a:pt x="704" y="6"/>
                    </a:lnTo>
                    <a:lnTo>
                      <a:pt x="713" y="8"/>
                    </a:lnTo>
                    <a:lnTo>
                      <a:pt x="725" y="14"/>
                    </a:lnTo>
                    <a:lnTo>
                      <a:pt x="733" y="18"/>
                    </a:lnTo>
                    <a:lnTo>
                      <a:pt x="743" y="27"/>
                    </a:lnTo>
                    <a:lnTo>
                      <a:pt x="749" y="33"/>
                    </a:lnTo>
                    <a:lnTo>
                      <a:pt x="759" y="43"/>
                    </a:lnTo>
                    <a:lnTo>
                      <a:pt x="765" y="49"/>
                    </a:lnTo>
                    <a:lnTo>
                      <a:pt x="775" y="70"/>
                    </a:lnTo>
                    <a:lnTo>
                      <a:pt x="779" y="82"/>
                    </a:lnTo>
                    <a:lnTo>
                      <a:pt x="781" y="90"/>
                    </a:lnTo>
                    <a:lnTo>
                      <a:pt x="782" y="101"/>
                    </a:lnTo>
                    <a:lnTo>
                      <a:pt x="784" y="114"/>
                    </a:lnTo>
                    <a:lnTo>
                      <a:pt x="784" y="465"/>
                    </a:lnTo>
                    <a:lnTo>
                      <a:pt x="782" y="478"/>
                    </a:lnTo>
                    <a:lnTo>
                      <a:pt x="781" y="487"/>
                    </a:lnTo>
                    <a:lnTo>
                      <a:pt x="779" y="497"/>
                    </a:lnTo>
                    <a:lnTo>
                      <a:pt x="775" y="509"/>
                    </a:lnTo>
                    <a:lnTo>
                      <a:pt x="771" y="517"/>
                    </a:lnTo>
                    <a:lnTo>
                      <a:pt x="765" y="528"/>
                    </a:lnTo>
                    <a:lnTo>
                      <a:pt x="759" y="536"/>
                    </a:lnTo>
                    <a:lnTo>
                      <a:pt x="749" y="546"/>
                    </a:lnTo>
                    <a:lnTo>
                      <a:pt x="743" y="552"/>
                    </a:lnTo>
                    <a:lnTo>
                      <a:pt x="733" y="560"/>
                    </a:lnTo>
                    <a:lnTo>
                      <a:pt x="725" y="564"/>
                    </a:lnTo>
                    <a:lnTo>
                      <a:pt x="713" y="571"/>
                    </a:lnTo>
                    <a:lnTo>
                      <a:pt x="704" y="573"/>
                    </a:lnTo>
                    <a:lnTo>
                      <a:pt x="691" y="577"/>
                    </a:lnTo>
                    <a:lnTo>
                      <a:pt x="681" y="578"/>
                    </a:lnTo>
                    <a:lnTo>
                      <a:pt x="667" y="580"/>
                    </a:lnTo>
                    <a:lnTo>
                      <a:pt x="341" y="580"/>
                    </a:lnTo>
                    <a:lnTo>
                      <a:pt x="341" y="710"/>
                    </a:lnTo>
                    <a:lnTo>
                      <a:pt x="339" y="723"/>
                    </a:lnTo>
                    <a:lnTo>
                      <a:pt x="338" y="733"/>
                    </a:lnTo>
                    <a:lnTo>
                      <a:pt x="336" y="742"/>
                    </a:lnTo>
                    <a:lnTo>
                      <a:pt x="332" y="754"/>
                    </a:lnTo>
                    <a:lnTo>
                      <a:pt x="328" y="762"/>
                    </a:lnTo>
                    <a:lnTo>
                      <a:pt x="321" y="774"/>
                    </a:lnTo>
                    <a:lnTo>
                      <a:pt x="315" y="781"/>
                    </a:lnTo>
                    <a:lnTo>
                      <a:pt x="306" y="791"/>
                    </a:lnTo>
                    <a:lnTo>
                      <a:pt x="300" y="797"/>
                    </a:lnTo>
                    <a:lnTo>
                      <a:pt x="290" y="806"/>
                    </a:lnTo>
                    <a:lnTo>
                      <a:pt x="281" y="810"/>
                    </a:lnTo>
                    <a:lnTo>
                      <a:pt x="270" y="816"/>
                    </a:lnTo>
                    <a:lnTo>
                      <a:pt x="261" y="818"/>
                    </a:lnTo>
                    <a:lnTo>
                      <a:pt x="247" y="822"/>
                    </a:lnTo>
                    <a:lnTo>
                      <a:pt x="238" y="823"/>
                    </a:lnTo>
                    <a:lnTo>
                      <a:pt x="229" y="824"/>
                    </a:lnTo>
                    <a:lnTo>
                      <a:pt x="111" y="824"/>
                    </a:lnTo>
                    <a:lnTo>
                      <a:pt x="102" y="823"/>
                    </a:lnTo>
                    <a:lnTo>
                      <a:pt x="93" y="822"/>
                    </a:lnTo>
                    <a:lnTo>
                      <a:pt x="79" y="818"/>
                    </a:lnTo>
                    <a:lnTo>
                      <a:pt x="70" y="816"/>
                    </a:lnTo>
                    <a:lnTo>
                      <a:pt x="59" y="810"/>
                    </a:lnTo>
                    <a:lnTo>
                      <a:pt x="50" y="806"/>
                    </a:lnTo>
                    <a:lnTo>
                      <a:pt x="40" y="797"/>
                    </a:lnTo>
                    <a:lnTo>
                      <a:pt x="34" y="791"/>
                    </a:lnTo>
                    <a:lnTo>
                      <a:pt x="26" y="781"/>
                    </a:lnTo>
                    <a:lnTo>
                      <a:pt x="19" y="774"/>
                    </a:lnTo>
                    <a:lnTo>
                      <a:pt x="12" y="762"/>
                    </a:lnTo>
                    <a:lnTo>
                      <a:pt x="8" y="754"/>
                    </a:lnTo>
                    <a:lnTo>
                      <a:pt x="4" y="742"/>
                    </a:lnTo>
                    <a:lnTo>
                      <a:pt x="2" y="733"/>
                    </a:lnTo>
                    <a:lnTo>
                      <a:pt x="1" y="723"/>
                    </a:lnTo>
                    <a:lnTo>
                      <a:pt x="0" y="710"/>
                    </a:lnTo>
                    <a:lnTo>
                      <a:pt x="0" y="114"/>
                    </a:lnTo>
                    <a:lnTo>
                      <a:pt x="1" y="101"/>
                    </a:lnTo>
                    <a:lnTo>
                      <a:pt x="2" y="90"/>
                    </a:lnTo>
                    <a:lnTo>
                      <a:pt x="4" y="82"/>
                    </a:lnTo>
                    <a:lnTo>
                      <a:pt x="8" y="70"/>
                    </a:lnTo>
                    <a:lnTo>
                      <a:pt x="12" y="62"/>
                    </a:lnTo>
                    <a:lnTo>
                      <a:pt x="19" y="49"/>
                    </a:lnTo>
                    <a:lnTo>
                      <a:pt x="26" y="43"/>
                    </a:lnTo>
                    <a:lnTo>
                      <a:pt x="34" y="33"/>
                    </a:lnTo>
                    <a:lnTo>
                      <a:pt x="40" y="27"/>
                    </a:lnTo>
                    <a:lnTo>
                      <a:pt x="50" y="18"/>
                    </a:lnTo>
                    <a:lnTo>
                      <a:pt x="59" y="14"/>
                    </a:lnTo>
                    <a:lnTo>
                      <a:pt x="70" y="8"/>
                    </a:lnTo>
                    <a:lnTo>
                      <a:pt x="79" y="6"/>
                    </a:lnTo>
                    <a:lnTo>
                      <a:pt x="93" y="2"/>
                    </a:lnTo>
                    <a:lnTo>
                      <a:pt x="102" y="1"/>
                    </a:lnTo>
                    <a:lnTo>
                      <a:pt x="116"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1" name="Freeform 90"/>
              <p:cNvSpPr>
                <a:spLocks/>
              </p:cNvSpPr>
              <p:nvPr userDrawn="1"/>
            </p:nvSpPr>
            <p:spPr bwMode="auto">
              <a:xfrm>
                <a:off x="3179" y="2119"/>
                <a:ext cx="43" cy="87"/>
              </a:xfrm>
              <a:custGeom>
                <a:avLst/>
                <a:gdLst>
                  <a:gd name="T0" fmla="*/ 75 w 384"/>
                  <a:gd name="T1" fmla="*/ 0 h 783"/>
                  <a:gd name="T2" fmla="*/ 308 w 384"/>
                  <a:gd name="T3" fmla="*/ 0 h 783"/>
                  <a:gd name="T4" fmla="*/ 329 w 384"/>
                  <a:gd name="T5" fmla="*/ 3 h 783"/>
                  <a:gd name="T6" fmla="*/ 346 w 384"/>
                  <a:gd name="T7" fmla="*/ 10 h 783"/>
                  <a:gd name="T8" fmla="*/ 362 w 384"/>
                  <a:gd name="T9" fmla="*/ 21 h 783"/>
                  <a:gd name="T10" fmla="*/ 373 w 384"/>
                  <a:gd name="T11" fmla="*/ 35 h 783"/>
                  <a:gd name="T12" fmla="*/ 381 w 384"/>
                  <a:gd name="T13" fmla="*/ 53 h 783"/>
                  <a:gd name="T14" fmla="*/ 384 w 384"/>
                  <a:gd name="T15" fmla="*/ 72 h 783"/>
                  <a:gd name="T16" fmla="*/ 384 w 384"/>
                  <a:gd name="T17" fmla="*/ 712 h 783"/>
                  <a:gd name="T18" fmla="*/ 381 w 384"/>
                  <a:gd name="T19" fmla="*/ 730 h 783"/>
                  <a:gd name="T20" fmla="*/ 373 w 384"/>
                  <a:gd name="T21" fmla="*/ 748 h 783"/>
                  <a:gd name="T22" fmla="*/ 362 w 384"/>
                  <a:gd name="T23" fmla="*/ 762 h 783"/>
                  <a:gd name="T24" fmla="*/ 346 w 384"/>
                  <a:gd name="T25" fmla="*/ 774 h 783"/>
                  <a:gd name="T26" fmla="*/ 329 w 384"/>
                  <a:gd name="T27" fmla="*/ 781 h 783"/>
                  <a:gd name="T28" fmla="*/ 308 w 384"/>
                  <a:gd name="T29" fmla="*/ 783 h 783"/>
                  <a:gd name="T30" fmla="*/ 75 w 384"/>
                  <a:gd name="T31" fmla="*/ 783 h 783"/>
                  <a:gd name="T32" fmla="*/ 55 w 384"/>
                  <a:gd name="T33" fmla="*/ 781 h 783"/>
                  <a:gd name="T34" fmla="*/ 37 w 384"/>
                  <a:gd name="T35" fmla="*/ 774 h 783"/>
                  <a:gd name="T36" fmla="*/ 22 w 384"/>
                  <a:gd name="T37" fmla="*/ 762 h 783"/>
                  <a:gd name="T38" fmla="*/ 10 w 384"/>
                  <a:gd name="T39" fmla="*/ 748 h 783"/>
                  <a:gd name="T40" fmla="*/ 2 w 384"/>
                  <a:gd name="T41" fmla="*/ 730 h 783"/>
                  <a:gd name="T42" fmla="*/ 0 w 384"/>
                  <a:gd name="T43" fmla="*/ 712 h 783"/>
                  <a:gd name="T44" fmla="*/ 0 w 384"/>
                  <a:gd name="T45" fmla="*/ 72 h 783"/>
                  <a:gd name="T46" fmla="*/ 2 w 384"/>
                  <a:gd name="T47" fmla="*/ 53 h 783"/>
                  <a:gd name="T48" fmla="*/ 10 w 384"/>
                  <a:gd name="T49" fmla="*/ 35 h 783"/>
                  <a:gd name="T50" fmla="*/ 22 w 384"/>
                  <a:gd name="T51" fmla="*/ 21 h 783"/>
                  <a:gd name="T52" fmla="*/ 37 w 384"/>
                  <a:gd name="T53" fmla="*/ 10 h 783"/>
                  <a:gd name="T54" fmla="*/ 55 w 384"/>
                  <a:gd name="T55" fmla="*/ 3 h 783"/>
                  <a:gd name="T56" fmla="*/ 75 w 384"/>
                  <a:gd name="T57"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4" h="783">
                    <a:moveTo>
                      <a:pt x="75" y="0"/>
                    </a:moveTo>
                    <a:lnTo>
                      <a:pt x="308" y="0"/>
                    </a:lnTo>
                    <a:lnTo>
                      <a:pt x="329" y="3"/>
                    </a:lnTo>
                    <a:lnTo>
                      <a:pt x="346" y="10"/>
                    </a:lnTo>
                    <a:lnTo>
                      <a:pt x="362" y="21"/>
                    </a:lnTo>
                    <a:lnTo>
                      <a:pt x="373" y="35"/>
                    </a:lnTo>
                    <a:lnTo>
                      <a:pt x="381" y="53"/>
                    </a:lnTo>
                    <a:lnTo>
                      <a:pt x="384" y="72"/>
                    </a:lnTo>
                    <a:lnTo>
                      <a:pt x="384" y="712"/>
                    </a:lnTo>
                    <a:lnTo>
                      <a:pt x="381" y="730"/>
                    </a:lnTo>
                    <a:lnTo>
                      <a:pt x="373" y="748"/>
                    </a:lnTo>
                    <a:lnTo>
                      <a:pt x="362" y="762"/>
                    </a:lnTo>
                    <a:lnTo>
                      <a:pt x="346" y="774"/>
                    </a:lnTo>
                    <a:lnTo>
                      <a:pt x="329" y="781"/>
                    </a:lnTo>
                    <a:lnTo>
                      <a:pt x="308" y="783"/>
                    </a:lnTo>
                    <a:lnTo>
                      <a:pt x="75" y="783"/>
                    </a:lnTo>
                    <a:lnTo>
                      <a:pt x="55" y="781"/>
                    </a:lnTo>
                    <a:lnTo>
                      <a:pt x="37" y="774"/>
                    </a:lnTo>
                    <a:lnTo>
                      <a:pt x="22" y="762"/>
                    </a:lnTo>
                    <a:lnTo>
                      <a:pt x="10" y="748"/>
                    </a:lnTo>
                    <a:lnTo>
                      <a:pt x="2" y="730"/>
                    </a:lnTo>
                    <a:lnTo>
                      <a:pt x="0" y="712"/>
                    </a:lnTo>
                    <a:lnTo>
                      <a:pt x="0" y="72"/>
                    </a:lnTo>
                    <a:lnTo>
                      <a:pt x="2" y="53"/>
                    </a:lnTo>
                    <a:lnTo>
                      <a:pt x="10" y="35"/>
                    </a:lnTo>
                    <a:lnTo>
                      <a:pt x="22" y="21"/>
                    </a:lnTo>
                    <a:lnTo>
                      <a:pt x="37" y="10"/>
                    </a:lnTo>
                    <a:lnTo>
                      <a:pt x="55" y="3"/>
                    </a:lnTo>
                    <a:lnTo>
                      <a:pt x="7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2" name="Freeform 91"/>
              <p:cNvSpPr>
                <a:spLocks noEditPoints="1"/>
              </p:cNvSpPr>
              <p:nvPr userDrawn="1"/>
            </p:nvSpPr>
            <p:spPr bwMode="auto">
              <a:xfrm>
                <a:off x="3177" y="2116"/>
                <a:ext cx="48" cy="92"/>
              </a:xfrm>
              <a:custGeom>
                <a:avLst/>
                <a:gdLst>
                  <a:gd name="T0" fmla="*/ 108 w 428"/>
                  <a:gd name="T1" fmla="*/ 93 h 824"/>
                  <a:gd name="T2" fmla="*/ 102 w 428"/>
                  <a:gd name="T3" fmla="*/ 96 h 824"/>
                  <a:gd name="T4" fmla="*/ 97 w 428"/>
                  <a:gd name="T5" fmla="*/ 102 h 824"/>
                  <a:gd name="T6" fmla="*/ 94 w 428"/>
                  <a:gd name="T7" fmla="*/ 109 h 824"/>
                  <a:gd name="T8" fmla="*/ 94 w 428"/>
                  <a:gd name="T9" fmla="*/ 710 h 824"/>
                  <a:gd name="T10" fmla="*/ 96 w 428"/>
                  <a:gd name="T11" fmla="*/ 719 h 824"/>
                  <a:gd name="T12" fmla="*/ 97 w 428"/>
                  <a:gd name="T13" fmla="*/ 721 h 824"/>
                  <a:gd name="T14" fmla="*/ 102 w 428"/>
                  <a:gd name="T15" fmla="*/ 728 h 824"/>
                  <a:gd name="T16" fmla="*/ 109 w 428"/>
                  <a:gd name="T17" fmla="*/ 731 h 824"/>
                  <a:gd name="T18" fmla="*/ 113 w 428"/>
                  <a:gd name="T19" fmla="*/ 732 h 824"/>
                  <a:gd name="T20" fmla="*/ 317 w 428"/>
                  <a:gd name="T21" fmla="*/ 732 h 824"/>
                  <a:gd name="T22" fmla="*/ 320 w 428"/>
                  <a:gd name="T23" fmla="*/ 731 h 824"/>
                  <a:gd name="T24" fmla="*/ 325 w 428"/>
                  <a:gd name="T25" fmla="*/ 728 h 824"/>
                  <a:gd name="T26" fmla="*/ 330 w 428"/>
                  <a:gd name="T27" fmla="*/ 721 h 824"/>
                  <a:gd name="T28" fmla="*/ 333 w 428"/>
                  <a:gd name="T29" fmla="*/ 714 h 824"/>
                  <a:gd name="T30" fmla="*/ 334 w 428"/>
                  <a:gd name="T31" fmla="*/ 710 h 824"/>
                  <a:gd name="T32" fmla="*/ 333 w 428"/>
                  <a:gd name="T33" fmla="*/ 110 h 824"/>
                  <a:gd name="T34" fmla="*/ 331 w 428"/>
                  <a:gd name="T35" fmla="*/ 105 h 824"/>
                  <a:gd name="T36" fmla="*/ 325 w 428"/>
                  <a:gd name="T37" fmla="*/ 96 h 824"/>
                  <a:gd name="T38" fmla="*/ 320 w 428"/>
                  <a:gd name="T39" fmla="*/ 93 h 824"/>
                  <a:gd name="T40" fmla="*/ 315 w 428"/>
                  <a:gd name="T41" fmla="*/ 93 h 824"/>
                  <a:gd name="T42" fmla="*/ 113 w 428"/>
                  <a:gd name="T43" fmla="*/ 0 h 824"/>
                  <a:gd name="T44" fmla="*/ 328 w 428"/>
                  <a:gd name="T45" fmla="*/ 1 h 824"/>
                  <a:gd name="T46" fmla="*/ 347 w 428"/>
                  <a:gd name="T47" fmla="*/ 4 h 824"/>
                  <a:gd name="T48" fmla="*/ 366 w 428"/>
                  <a:gd name="T49" fmla="*/ 12 h 824"/>
                  <a:gd name="T50" fmla="*/ 385 w 428"/>
                  <a:gd name="T51" fmla="*/ 25 h 824"/>
                  <a:gd name="T52" fmla="*/ 400 w 428"/>
                  <a:gd name="T53" fmla="*/ 40 h 824"/>
                  <a:gd name="T54" fmla="*/ 419 w 428"/>
                  <a:gd name="T55" fmla="*/ 70 h 824"/>
                  <a:gd name="T56" fmla="*/ 425 w 428"/>
                  <a:gd name="T57" fmla="*/ 91 h 824"/>
                  <a:gd name="T58" fmla="*/ 428 w 428"/>
                  <a:gd name="T59" fmla="*/ 114 h 824"/>
                  <a:gd name="T60" fmla="*/ 426 w 428"/>
                  <a:gd name="T61" fmla="*/ 723 h 824"/>
                  <a:gd name="T62" fmla="*/ 421 w 428"/>
                  <a:gd name="T63" fmla="*/ 746 h 824"/>
                  <a:gd name="T64" fmla="*/ 413 w 428"/>
                  <a:gd name="T65" fmla="*/ 766 h 824"/>
                  <a:gd name="T66" fmla="*/ 400 w 428"/>
                  <a:gd name="T67" fmla="*/ 784 h 824"/>
                  <a:gd name="T68" fmla="*/ 385 w 428"/>
                  <a:gd name="T69" fmla="*/ 799 h 824"/>
                  <a:gd name="T70" fmla="*/ 366 w 428"/>
                  <a:gd name="T71" fmla="*/ 812 h 824"/>
                  <a:gd name="T72" fmla="*/ 347 w 428"/>
                  <a:gd name="T73" fmla="*/ 820 h 824"/>
                  <a:gd name="T74" fmla="*/ 328 w 428"/>
                  <a:gd name="T75" fmla="*/ 823 h 824"/>
                  <a:gd name="T76" fmla="*/ 108 w 428"/>
                  <a:gd name="T77" fmla="*/ 824 h 824"/>
                  <a:gd name="T78" fmla="*/ 90 w 428"/>
                  <a:gd name="T79" fmla="*/ 822 h 824"/>
                  <a:gd name="T80" fmla="*/ 68 w 428"/>
                  <a:gd name="T81" fmla="*/ 816 h 824"/>
                  <a:gd name="T82" fmla="*/ 50 w 428"/>
                  <a:gd name="T83" fmla="*/ 806 h 824"/>
                  <a:gd name="T84" fmla="*/ 33 w 428"/>
                  <a:gd name="T85" fmla="*/ 791 h 824"/>
                  <a:gd name="T86" fmla="*/ 19 w 428"/>
                  <a:gd name="T87" fmla="*/ 774 h 824"/>
                  <a:gd name="T88" fmla="*/ 9 w 428"/>
                  <a:gd name="T89" fmla="*/ 754 h 824"/>
                  <a:gd name="T90" fmla="*/ 2 w 428"/>
                  <a:gd name="T91" fmla="*/ 733 h 824"/>
                  <a:gd name="T92" fmla="*/ 0 w 428"/>
                  <a:gd name="T93" fmla="*/ 710 h 824"/>
                  <a:gd name="T94" fmla="*/ 1 w 428"/>
                  <a:gd name="T95" fmla="*/ 101 h 824"/>
                  <a:gd name="T96" fmla="*/ 7 w 428"/>
                  <a:gd name="T97" fmla="*/ 78 h 824"/>
                  <a:gd name="T98" fmla="*/ 19 w 428"/>
                  <a:gd name="T99" fmla="*/ 49 h 824"/>
                  <a:gd name="T100" fmla="*/ 33 w 428"/>
                  <a:gd name="T101" fmla="*/ 33 h 824"/>
                  <a:gd name="T102" fmla="*/ 50 w 428"/>
                  <a:gd name="T103" fmla="*/ 18 h 824"/>
                  <a:gd name="T104" fmla="*/ 68 w 428"/>
                  <a:gd name="T105" fmla="*/ 8 h 824"/>
                  <a:gd name="T106" fmla="*/ 90 w 428"/>
                  <a:gd name="T107" fmla="*/ 2 h 824"/>
                  <a:gd name="T108" fmla="*/ 113 w 428"/>
                  <a:gd name="T109"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8" h="824">
                    <a:moveTo>
                      <a:pt x="113" y="93"/>
                    </a:moveTo>
                    <a:lnTo>
                      <a:pt x="108" y="93"/>
                    </a:lnTo>
                    <a:lnTo>
                      <a:pt x="108" y="93"/>
                    </a:lnTo>
                    <a:lnTo>
                      <a:pt x="102" y="96"/>
                    </a:lnTo>
                    <a:lnTo>
                      <a:pt x="102" y="96"/>
                    </a:lnTo>
                    <a:lnTo>
                      <a:pt x="97" y="102"/>
                    </a:lnTo>
                    <a:lnTo>
                      <a:pt x="96" y="105"/>
                    </a:lnTo>
                    <a:lnTo>
                      <a:pt x="94" y="109"/>
                    </a:lnTo>
                    <a:lnTo>
                      <a:pt x="94" y="114"/>
                    </a:lnTo>
                    <a:lnTo>
                      <a:pt x="94" y="710"/>
                    </a:lnTo>
                    <a:lnTo>
                      <a:pt x="94" y="715"/>
                    </a:lnTo>
                    <a:lnTo>
                      <a:pt x="96" y="719"/>
                    </a:lnTo>
                    <a:lnTo>
                      <a:pt x="97" y="721"/>
                    </a:lnTo>
                    <a:lnTo>
                      <a:pt x="97" y="721"/>
                    </a:lnTo>
                    <a:lnTo>
                      <a:pt x="102" y="728"/>
                    </a:lnTo>
                    <a:lnTo>
                      <a:pt x="102" y="728"/>
                    </a:lnTo>
                    <a:lnTo>
                      <a:pt x="108" y="731"/>
                    </a:lnTo>
                    <a:lnTo>
                      <a:pt x="109" y="731"/>
                    </a:lnTo>
                    <a:lnTo>
                      <a:pt x="111" y="732"/>
                    </a:lnTo>
                    <a:lnTo>
                      <a:pt x="113" y="732"/>
                    </a:lnTo>
                    <a:lnTo>
                      <a:pt x="315" y="732"/>
                    </a:lnTo>
                    <a:lnTo>
                      <a:pt x="317" y="732"/>
                    </a:lnTo>
                    <a:lnTo>
                      <a:pt x="319" y="731"/>
                    </a:lnTo>
                    <a:lnTo>
                      <a:pt x="320" y="731"/>
                    </a:lnTo>
                    <a:lnTo>
                      <a:pt x="325" y="728"/>
                    </a:lnTo>
                    <a:lnTo>
                      <a:pt x="325" y="728"/>
                    </a:lnTo>
                    <a:lnTo>
                      <a:pt x="330" y="721"/>
                    </a:lnTo>
                    <a:lnTo>
                      <a:pt x="330" y="721"/>
                    </a:lnTo>
                    <a:lnTo>
                      <a:pt x="331" y="719"/>
                    </a:lnTo>
                    <a:lnTo>
                      <a:pt x="333" y="714"/>
                    </a:lnTo>
                    <a:lnTo>
                      <a:pt x="333" y="714"/>
                    </a:lnTo>
                    <a:lnTo>
                      <a:pt x="334" y="710"/>
                    </a:lnTo>
                    <a:lnTo>
                      <a:pt x="334" y="114"/>
                    </a:lnTo>
                    <a:lnTo>
                      <a:pt x="333" y="110"/>
                    </a:lnTo>
                    <a:lnTo>
                      <a:pt x="333" y="110"/>
                    </a:lnTo>
                    <a:lnTo>
                      <a:pt x="331" y="105"/>
                    </a:lnTo>
                    <a:lnTo>
                      <a:pt x="330" y="102"/>
                    </a:lnTo>
                    <a:lnTo>
                      <a:pt x="325" y="96"/>
                    </a:lnTo>
                    <a:lnTo>
                      <a:pt x="325" y="96"/>
                    </a:lnTo>
                    <a:lnTo>
                      <a:pt x="320" y="93"/>
                    </a:lnTo>
                    <a:lnTo>
                      <a:pt x="320" y="93"/>
                    </a:lnTo>
                    <a:lnTo>
                      <a:pt x="315" y="93"/>
                    </a:lnTo>
                    <a:lnTo>
                      <a:pt x="113" y="93"/>
                    </a:lnTo>
                    <a:close/>
                    <a:moveTo>
                      <a:pt x="113" y="0"/>
                    </a:moveTo>
                    <a:lnTo>
                      <a:pt x="315" y="0"/>
                    </a:lnTo>
                    <a:lnTo>
                      <a:pt x="328" y="1"/>
                    </a:lnTo>
                    <a:lnTo>
                      <a:pt x="338" y="2"/>
                    </a:lnTo>
                    <a:lnTo>
                      <a:pt x="347" y="4"/>
                    </a:lnTo>
                    <a:lnTo>
                      <a:pt x="359" y="8"/>
                    </a:lnTo>
                    <a:lnTo>
                      <a:pt x="366" y="12"/>
                    </a:lnTo>
                    <a:lnTo>
                      <a:pt x="378" y="18"/>
                    </a:lnTo>
                    <a:lnTo>
                      <a:pt x="385" y="25"/>
                    </a:lnTo>
                    <a:lnTo>
                      <a:pt x="394" y="33"/>
                    </a:lnTo>
                    <a:lnTo>
                      <a:pt x="400" y="40"/>
                    </a:lnTo>
                    <a:lnTo>
                      <a:pt x="409" y="49"/>
                    </a:lnTo>
                    <a:lnTo>
                      <a:pt x="419" y="70"/>
                    </a:lnTo>
                    <a:lnTo>
                      <a:pt x="421" y="78"/>
                    </a:lnTo>
                    <a:lnTo>
                      <a:pt x="425" y="91"/>
                    </a:lnTo>
                    <a:lnTo>
                      <a:pt x="426" y="101"/>
                    </a:lnTo>
                    <a:lnTo>
                      <a:pt x="428" y="114"/>
                    </a:lnTo>
                    <a:lnTo>
                      <a:pt x="428" y="710"/>
                    </a:lnTo>
                    <a:lnTo>
                      <a:pt x="426" y="723"/>
                    </a:lnTo>
                    <a:lnTo>
                      <a:pt x="425" y="733"/>
                    </a:lnTo>
                    <a:lnTo>
                      <a:pt x="421" y="746"/>
                    </a:lnTo>
                    <a:lnTo>
                      <a:pt x="419" y="754"/>
                    </a:lnTo>
                    <a:lnTo>
                      <a:pt x="413" y="766"/>
                    </a:lnTo>
                    <a:lnTo>
                      <a:pt x="409" y="774"/>
                    </a:lnTo>
                    <a:lnTo>
                      <a:pt x="400" y="784"/>
                    </a:lnTo>
                    <a:lnTo>
                      <a:pt x="394" y="791"/>
                    </a:lnTo>
                    <a:lnTo>
                      <a:pt x="385" y="799"/>
                    </a:lnTo>
                    <a:lnTo>
                      <a:pt x="378" y="806"/>
                    </a:lnTo>
                    <a:lnTo>
                      <a:pt x="366" y="812"/>
                    </a:lnTo>
                    <a:lnTo>
                      <a:pt x="359" y="816"/>
                    </a:lnTo>
                    <a:lnTo>
                      <a:pt x="347" y="820"/>
                    </a:lnTo>
                    <a:lnTo>
                      <a:pt x="338" y="822"/>
                    </a:lnTo>
                    <a:lnTo>
                      <a:pt x="328" y="823"/>
                    </a:lnTo>
                    <a:lnTo>
                      <a:pt x="320" y="824"/>
                    </a:lnTo>
                    <a:lnTo>
                      <a:pt x="108" y="824"/>
                    </a:lnTo>
                    <a:lnTo>
                      <a:pt x="99" y="823"/>
                    </a:lnTo>
                    <a:lnTo>
                      <a:pt x="90" y="822"/>
                    </a:lnTo>
                    <a:lnTo>
                      <a:pt x="81" y="820"/>
                    </a:lnTo>
                    <a:lnTo>
                      <a:pt x="68" y="816"/>
                    </a:lnTo>
                    <a:lnTo>
                      <a:pt x="61" y="812"/>
                    </a:lnTo>
                    <a:lnTo>
                      <a:pt x="50" y="806"/>
                    </a:lnTo>
                    <a:lnTo>
                      <a:pt x="43" y="799"/>
                    </a:lnTo>
                    <a:lnTo>
                      <a:pt x="33" y="791"/>
                    </a:lnTo>
                    <a:lnTo>
                      <a:pt x="27" y="784"/>
                    </a:lnTo>
                    <a:lnTo>
                      <a:pt x="19" y="774"/>
                    </a:lnTo>
                    <a:lnTo>
                      <a:pt x="15" y="766"/>
                    </a:lnTo>
                    <a:lnTo>
                      <a:pt x="9" y="754"/>
                    </a:lnTo>
                    <a:lnTo>
                      <a:pt x="7" y="746"/>
                    </a:lnTo>
                    <a:lnTo>
                      <a:pt x="2" y="733"/>
                    </a:lnTo>
                    <a:lnTo>
                      <a:pt x="1" y="723"/>
                    </a:lnTo>
                    <a:lnTo>
                      <a:pt x="0" y="710"/>
                    </a:lnTo>
                    <a:lnTo>
                      <a:pt x="0" y="114"/>
                    </a:lnTo>
                    <a:lnTo>
                      <a:pt x="1" y="101"/>
                    </a:lnTo>
                    <a:lnTo>
                      <a:pt x="2" y="91"/>
                    </a:lnTo>
                    <a:lnTo>
                      <a:pt x="7" y="78"/>
                    </a:lnTo>
                    <a:lnTo>
                      <a:pt x="9" y="70"/>
                    </a:lnTo>
                    <a:lnTo>
                      <a:pt x="19" y="49"/>
                    </a:lnTo>
                    <a:lnTo>
                      <a:pt x="27" y="40"/>
                    </a:lnTo>
                    <a:lnTo>
                      <a:pt x="33" y="33"/>
                    </a:lnTo>
                    <a:lnTo>
                      <a:pt x="43" y="25"/>
                    </a:lnTo>
                    <a:lnTo>
                      <a:pt x="50" y="18"/>
                    </a:lnTo>
                    <a:lnTo>
                      <a:pt x="61" y="12"/>
                    </a:lnTo>
                    <a:lnTo>
                      <a:pt x="68" y="8"/>
                    </a:lnTo>
                    <a:lnTo>
                      <a:pt x="81" y="4"/>
                    </a:lnTo>
                    <a:lnTo>
                      <a:pt x="90" y="2"/>
                    </a:lnTo>
                    <a:lnTo>
                      <a:pt x="99" y="1"/>
                    </a:lnTo>
                    <a:lnTo>
                      <a:pt x="113"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3" name="Freeform 92"/>
              <p:cNvSpPr>
                <a:spLocks/>
              </p:cNvSpPr>
              <p:nvPr userDrawn="1"/>
            </p:nvSpPr>
            <p:spPr bwMode="auto">
              <a:xfrm>
                <a:off x="3097" y="2119"/>
                <a:ext cx="82" cy="87"/>
              </a:xfrm>
              <a:custGeom>
                <a:avLst/>
                <a:gdLst>
                  <a:gd name="T0" fmla="*/ 75 w 745"/>
                  <a:gd name="T1" fmla="*/ 0 h 783"/>
                  <a:gd name="T2" fmla="*/ 670 w 745"/>
                  <a:gd name="T3" fmla="*/ 0 h 783"/>
                  <a:gd name="T4" fmla="*/ 689 w 745"/>
                  <a:gd name="T5" fmla="*/ 3 h 783"/>
                  <a:gd name="T6" fmla="*/ 708 w 745"/>
                  <a:gd name="T7" fmla="*/ 10 h 783"/>
                  <a:gd name="T8" fmla="*/ 722 w 745"/>
                  <a:gd name="T9" fmla="*/ 21 h 783"/>
                  <a:gd name="T10" fmla="*/ 735 w 745"/>
                  <a:gd name="T11" fmla="*/ 35 h 783"/>
                  <a:gd name="T12" fmla="*/ 742 w 745"/>
                  <a:gd name="T13" fmla="*/ 53 h 783"/>
                  <a:gd name="T14" fmla="*/ 745 w 745"/>
                  <a:gd name="T15" fmla="*/ 72 h 783"/>
                  <a:gd name="T16" fmla="*/ 745 w 745"/>
                  <a:gd name="T17" fmla="*/ 189 h 783"/>
                  <a:gd name="T18" fmla="*/ 742 w 745"/>
                  <a:gd name="T19" fmla="*/ 208 h 783"/>
                  <a:gd name="T20" fmla="*/ 735 w 745"/>
                  <a:gd name="T21" fmla="*/ 225 h 783"/>
                  <a:gd name="T22" fmla="*/ 722 w 745"/>
                  <a:gd name="T23" fmla="*/ 240 h 783"/>
                  <a:gd name="T24" fmla="*/ 708 w 745"/>
                  <a:gd name="T25" fmla="*/ 252 h 783"/>
                  <a:gd name="T26" fmla="*/ 689 w 745"/>
                  <a:gd name="T27" fmla="*/ 259 h 783"/>
                  <a:gd name="T28" fmla="*/ 670 w 745"/>
                  <a:gd name="T29" fmla="*/ 261 h 783"/>
                  <a:gd name="T30" fmla="*/ 689 w 745"/>
                  <a:gd name="T31" fmla="*/ 264 h 783"/>
                  <a:gd name="T32" fmla="*/ 708 w 745"/>
                  <a:gd name="T33" fmla="*/ 271 h 783"/>
                  <a:gd name="T34" fmla="*/ 722 w 745"/>
                  <a:gd name="T35" fmla="*/ 283 h 783"/>
                  <a:gd name="T36" fmla="*/ 735 w 745"/>
                  <a:gd name="T37" fmla="*/ 297 h 783"/>
                  <a:gd name="T38" fmla="*/ 742 w 745"/>
                  <a:gd name="T39" fmla="*/ 315 h 783"/>
                  <a:gd name="T40" fmla="*/ 745 w 745"/>
                  <a:gd name="T41" fmla="*/ 334 h 783"/>
                  <a:gd name="T42" fmla="*/ 745 w 745"/>
                  <a:gd name="T43" fmla="*/ 712 h 783"/>
                  <a:gd name="T44" fmla="*/ 742 w 745"/>
                  <a:gd name="T45" fmla="*/ 730 h 783"/>
                  <a:gd name="T46" fmla="*/ 735 w 745"/>
                  <a:gd name="T47" fmla="*/ 748 h 783"/>
                  <a:gd name="T48" fmla="*/ 722 w 745"/>
                  <a:gd name="T49" fmla="*/ 762 h 783"/>
                  <a:gd name="T50" fmla="*/ 708 w 745"/>
                  <a:gd name="T51" fmla="*/ 774 h 783"/>
                  <a:gd name="T52" fmla="*/ 689 w 745"/>
                  <a:gd name="T53" fmla="*/ 781 h 783"/>
                  <a:gd name="T54" fmla="*/ 670 w 745"/>
                  <a:gd name="T55" fmla="*/ 783 h 783"/>
                  <a:gd name="T56" fmla="*/ 75 w 745"/>
                  <a:gd name="T57" fmla="*/ 783 h 783"/>
                  <a:gd name="T58" fmla="*/ 54 w 745"/>
                  <a:gd name="T59" fmla="*/ 781 h 783"/>
                  <a:gd name="T60" fmla="*/ 37 w 745"/>
                  <a:gd name="T61" fmla="*/ 774 h 783"/>
                  <a:gd name="T62" fmla="*/ 21 w 745"/>
                  <a:gd name="T63" fmla="*/ 762 h 783"/>
                  <a:gd name="T64" fmla="*/ 10 w 745"/>
                  <a:gd name="T65" fmla="*/ 748 h 783"/>
                  <a:gd name="T66" fmla="*/ 2 w 745"/>
                  <a:gd name="T67" fmla="*/ 730 h 783"/>
                  <a:gd name="T68" fmla="*/ 0 w 745"/>
                  <a:gd name="T69" fmla="*/ 712 h 783"/>
                  <a:gd name="T70" fmla="*/ 0 w 745"/>
                  <a:gd name="T71" fmla="*/ 593 h 783"/>
                  <a:gd name="T72" fmla="*/ 2 w 745"/>
                  <a:gd name="T73" fmla="*/ 574 h 783"/>
                  <a:gd name="T74" fmla="*/ 10 w 745"/>
                  <a:gd name="T75" fmla="*/ 557 h 783"/>
                  <a:gd name="T76" fmla="*/ 21 w 745"/>
                  <a:gd name="T77" fmla="*/ 542 h 783"/>
                  <a:gd name="T78" fmla="*/ 37 w 745"/>
                  <a:gd name="T79" fmla="*/ 531 h 783"/>
                  <a:gd name="T80" fmla="*/ 54 w 745"/>
                  <a:gd name="T81" fmla="*/ 524 h 783"/>
                  <a:gd name="T82" fmla="*/ 75 w 745"/>
                  <a:gd name="T83" fmla="*/ 521 h 783"/>
                  <a:gd name="T84" fmla="*/ 54 w 745"/>
                  <a:gd name="T85" fmla="*/ 518 h 783"/>
                  <a:gd name="T86" fmla="*/ 37 w 745"/>
                  <a:gd name="T87" fmla="*/ 511 h 783"/>
                  <a:gd name="T88" fmla="*/ 21 w 745"/>
                  <a:gd name="T89" fmla="*/ 499 h 783"/>
                  <a:gd name="T90" fmla="*/ 10 w 745"/>
                  <a:gd name="T91" fmla="*/ 485 h 783"/>
                  <a:gd name="T92" fmla="*/ 2 w 745"/>
                  <a:gd name="T93" fmla="*/ 467 h 783"/>
                  <a:gd name="T94" fmla="*/ 0 w 745"/>
                  <a:gd name="T95" fmla="*/ 448 h 783"/>
                  <a:gd name="T96" fmla="*/ 0 w 745"/>
                  <a:gd name="T97" fmla="*/ 72 h 783"/>
                  <a:gd name="T98" fmla="*/ 2 w 745"/>
                  <a:gd name="T99" fmla="*/ 53 h 783"/>
                  <a:gd name="T100" fmla="*/ 10 w 745"/>
                  <a:gd name="T101" fmla="*/ 35 h 783"/>
                  <a:gd name="T102" fmla="*/ 21 w 745"/>
                  <a:gd name="T103" fmla="*/ 21 h 783"/>
                  <a:gd name="T104" fmla="*/ 37 w 745"/>
                  <a:gd name="T105" fmla="*/ 10 h 783"/>
                  <a:gd name="T106" fmla="*/ 54 w 745"/>
                  <a:gd name="T107" fmla="*/ 3 h 783"/>
                  <a:gd name="T108" fmla="*/ 75 w 745"/>
                  <a:gd name="T10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5" h="783">
                    <a:moveTo>
                      <a:pt x="75" y="0"/>
                    </a:moveTo>
                    <a:lnTo>
                      <a:pt x="670" y="0"/>
                    </a:lnTo>
                    <a:lnTo>
                      <a:pt x="689" y="3"/>
                    </a:lnTo>
                    <a:lnTo>
                      <a:pt x="708" y="10"/>
                    </a:lnTo>
                    <a:lnTo>
                      <a:pt x="722" y="21"/>
                    </a:lnTo>
                    <a:lnTo>
                      <a:pt x="735" y="35"/>
                    </a:lnTo>
                    <a:lnTo>
                      <a:pt x="742" y="53"/>
                    </a:lnTo>
                    <a:lnTo>
                      <a:pt x="745" y="72"/>
                    </a:lnTo>
                    <a:lnTo>
                      <a:pt x="745" y="189"/>
                    </a:lnTo>
                    <a:lnTo>
                      <a:pt x="742" y="208"/>
                    </a:lnTo>
                    <a:lnTo>
                      <a:pt x="735" y="225"/>
                    </a:lnTo>
                    <a:lnTo>
                      <a:pt x="722" y="240"/>
                    </a:lnTo>
                    <a:lnTo>
                      <a:pt x="708" y="252"/>
                    </a:lnTo>
                    <a:lnTo>
                      <a:pt x="689" y="259"/>
                    </a:lnTo>
                    <a:lnTo>
                      <a:pt x="670" y="261"/>
                    </a:lnTo>
                    <a:lnTo>
                      <a:pt x="689" y="264"/>
                    </a:lnTo>
                    <a:lnTo>
                      <a:pt x="708" y="271"/>
                    </a:lnTo>
                    <a:lnTo>
                      <a:pt x="722" y="283"/>
                    </a:lnTo>
                    <a:lnTo>
                      <a:pt x="735" y="297"/>
                    </a:lnTo>
                    <a:lnTo>
                      <a:pt x="742" y="315"/>
                    </a:lnTo>
                    <a:lnTo>
                      <a:pt x="745" y="334"/>
                    </a:lnTo>
                    <a:lnTo>
                      <a:pt x="745" y="712"/>
                    </a:lnTo>
                    <a:lnTo>
                      <a:pt x="742" y="730"/>
                    </a:lnTo>
                    <a:lnTo>
                      <a:pt x="735" y="748"/>
                    </a:lnTo>
                    <a:lnTo>
                      <a:pt x="722" y="762"/>
                    </a:lnTo>
                    <a:lnTo>
                      <a:pt x="708" y="774"/>
                    </a:lnTo>
                    <a:lnTo>
                      <a:pt x="689" y="781"/>
                    </a:lnTo>
                    <a:lnTo>
                      <a:pt x="670" y="783"/>
                    </a:lnTo>
                    <a:lnTo>
                      <a:pt x="75" y="783"/>
                    </a:lnTo>
                    <a:lnTo>
                      <a:pt x="54" y="781"/>
                    </a:lnTo>
                    <a:lnTo>
                      <a:pt x="37" y="774"/>
                    </a:lnTo>
                    <a:lnTo>
                      <a:pt x="21" y="762"/>
                    </a:lnTo>
                    <a:lnTo>
                      <a:pt x="10" y="748"/>
                    </a:lnTo>
                    <a:lnTo>
                      <a:pt x="2" y="730"/>
                    </a:lnTo>
                    <a:lnTo>
                      <a:pt x="0" y="712"/>
                    </a:lnTo>
                    <a:lnTo>
                      <a:pt x="0" y="593"/>
                    </a:lnTo>
                    <a:lnTo>
                      <a:pt x="2" y="574"/>
                    </a:lnTo>
                    <a:lnTo>
                      <a:pt x="10" y="557"/>
                    </a:lnTo>
                    <a:lnTo>
                      <a:pt x="21" y="542"/>
                    </a:lnTo>
                    <a:lnTo>
                      <a:pt x="37" y="531"/>
                    </a:lnTo>
                    <a:lnTo>
                      <a:pt x="54" y="524"/>
                    </a:lnTo>
                    <a:lnTo>
                      <a:pt x="75" y="521"/>
                    </a:lnTo>
                    <a:lnTo>
                      <a:pt x="54" y="518"/>
                    </a:lnTo>
                    <a:lnTo>
                      <a:pt x="37" y="511"/>
                    </a:lnTo>
                    <a:lnTo>
                      <a:pt x="21" y="499"/>
                    </a:lnTo>
                    <a:lnTo>
                      <a:pt x="10" y="485"/>
                    </a:lnTo>
                    <a:lnTo>
                      <a:pt x="2" y="467"/>
                    </a:lnTo>
                    <a:lnTo>
                      <a:pt x="0" y="448"/>
                    </a:lnTo>
                    <a:lnTo>
                      <a:pt x="0" y="72"/>
                    </a:lnTo>
                    <a:lnTo>
                      <a:pt x="2" y="53"/>
                    </a:lnTo>
                    <a:lnTo>
                      <a:pt x="10" y="35"/>
                    </a:lnTo>
                    <a:lnTo>
                      <a:pt x="21" y="21"/>
                    </a:lnTo>
                    <a:lnTo>
                      <a:pt x="37" y="10"/>
                    </a:lnTo>
                    <a:lnTo>
                      <a:pt x="54" y="3"/>
                    </a:lnTo>
                    <a:lnTo>
                      <a:pt x="7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4" name="Freeform 93"/>
              <p:cNvSpPr>
                <a:spLocks noEditPoints="1"/>
              </p:cNvSpPr>
              <p:nvPr userDrawn="1"/>
            </p:nvSpPr>
            <p:spPr bwMode="auto">
              <a:xfrm>
                <a:off x="3041" y="2116"/>
                <a:ext cx="141" cy="92"/>
              </a:xfrm>
              <a:custGeom>
                <a:avLst/>
                <a:gdLst>
                  <a:gd name="T0" fmla="*/ 249 w 1267"/>
                  <a:gd name="T1" fmla="*/ 338 h 824"/>
                  <a:gd name="T2" fmla="*/ 563 w 1267"/>
                  <a:gd name="T3" fmla="*/ 93 h 824"/>
                  <a:gd name="T4" fmla="*/ 548 w 1267"/>
                  <a:gd name="T5" fmla="*/ 96 h 824"/>
                  <a:gd name="T6" fmla="*/ 539 w 1267"/>
                  <a:gd name="T7" fmla="*/ 106 h 824"/>
                  <a:gd name="T8" fmla="*/ 537 w 1267"/>
                  <a:gd name="T9" fmla="*/ 114 h 824"/>
                  <a:gd name="T10" fmla="*/ 538 w 1267"/>
                  <a:gd name="T11" fmla="*/ 470 h 824"/>
                  <a:gd name="T12" fmla="*/ 542 w 1267"/>
                  <a:gd name="T13" fmla="*/ 477 h 824"/>
                  <a:gd name="T14" fmla="*/ 557 w 1267"/>
                  <a:gd name="T15" fmla="*/ 485 h 824"/>
                  <a:gd name="T16" fmla="*/ 992 w 1267"/>
                  <a:gd name="T17" fmla="*/ 486 h 824"/>
                  <a:gd name="T18" fmla="*/ 555 w 1267"/>
                  <a:gd name="T19" fmla="*/ 580 h 824"/>
                  <a:gd name="T20" fmla="*/ 542 w 1267"/>
                  <a:gd name="T21" fmla="*/ 588 h 824"/>
                  <a:gd name="T22" fmla="*/ 537 w 1267"/>
                  <a:gd name="T23" fmla="*/ 595 h 824"/>
                  <a:gd name="T24" fmla="*/ 537 w 1267"/>
                  <a:gd name="T25" fmla="*/ 714 h 824"/>
                  <a:gd name="T26" fmla="*/ 541 w 1267"/>
                  <a:gd name="T27" fmla="*/ 721 h 824"/>
                  <a:gd name="T28" fmla="*/ 550 w 1267"/>
                  <a:gd name="T29" fmla="*/ 729 h 824"/>
                  <a:gd name="T30" fmla="*/ 563 w 1267"/>
                  <a:gd name="T31" fmla="*/ 732 h 824"/>
                  <a:gd name="T32" fmla="*/ 1151 w 1267"/>
                  <a:gd name="T33" fmla="*/ 731 h 824"/>
                  <a:gd name="T34" fmla="*/ 1167 w 1267"/>
                  <a:gd name="T35" fmla="*/ 722 h 824"/>
                  <a:gd name="T36" fmla="*/ 1171 w 1267"/>
                  <a:gd name="T37" fmla="*/ 715 h 824"/>
                  <a:gd name="T38" fmla="*/ 1173 w 1267"/>
                  <a:gd name="T39" fmla="*/ 357 h 824"/>
                  <a:gd name="T40" fmla="*/ 1168 w 1267"/>
                  <a:gd name="T41" fmla="*/ 347 h 824"/>
                  <a:gd name="T42" fmla="*/ 1158 w 1267"/>
                  <a:gd name="T43" fmla="*/ 340 h 824"/>
                  <a:gd name="T44" fmla="*/ 720 w 1267"/>
                  <a:gd name="T45" fmla="*/ 338 h 824"/>
                  <a:gd name="T46" fmla="*/ 1151 w 1267"/>
                  <a:gd name="T47" fmla="*/ 243 h 824"/>
                  <a:gd name="T48" fmla="*/ 1161 w 1267"/>
                  <a:gd name="T49" fmla="*/ 240 h 824"/>
                  <a:gd name="T50" fmla="*/ 1168 w 1267"/>
                  <a:gd name="T51" fmla="*/ 234 h 824"/>
                  <a:gd name="T52" fmla="*/ 1173 w 1267"/>
                  <a:gd name="T53" fmla="*/ 223 h 824"/>
                  <a:gd name="T54" fmla="*/ 1170 w 1267"/>
                  <a:gd name="T55" fmla="*/ 106 h 824"/>
                  <a:gd name="T56" fmla="*/ 1167 w 1267"/>
                  <a:gd name="T57" fmla="*/ 102 h 824"/>
                  <a:gd name="T58" fmla="*/ 1153 w 1267"/>
                  <a:gd name="T59" fmla="*/ 93 h 824"/>
                  <a:gd name="T60" fmla="*/ 563 w 1267"/>
                  <a:gd name="T61" fmla="*/ 0 h 824"/>
                  <a:gd name="T62" fmla="*/ 1170 w 1267"/>
                  <a:gd name="T63" fmla="*/ 2 h 824"/>
                  <a:gd name="T64" fmla="*/ 1206 w 1267"/>
                  <a:gd name="T65" fmla="*/ 14 h 824"/>
                  <a:gd name="T66" fmla="*/ 1231 w 1267"/>
                  <a:gd name="T67" fmla="*/ 33 h 824"/>
                  <a:gd name="T68" fmla="*/ 1256 w 1267"/>
                  <a:gd name="T69" fmla="*/ 70 h 824"/>
                  <a:gd name="T70" fmla="*/ 1265 w 1267"/>
                  <a:gd name="T71" fmla="*/ 101 h 824"/>
                  <a:gd name="T72" fmla="*/ 1265 w 1267"/>
                  <a:gd name="T73" fmla="*/ 236 h 824"/>
                  <a:gd name="T74" fmla="*/ 1256 w 1267"/>
                  <a:gd name="T75" fmla="*/ 267 h 824"/>
                  <a:gd name="T76" fmla="*/ 1243 w 1267"/>
                  <a:gd name="T77" fmla="*/ 290 h 824"/>
                  <a:gd name="T78" fmla="*/ 1256 w 1267"/>
                  <a:gd name="T79" fmla="*/ 313 h 824"/>
                  <a:gd name="T80" fmla="*/ 1265 w 1267"/>
                  <a:gd name="T81" fmla="*/ 344 h 824"/>
                  <a:gd name="T82" fmla="*/ 1265 w 1267"/>
                  <a:gd name="T83" fmla="*/ 723 h 824"/>
                  <a:gd name="T84" fmla="*/ 1256 w 1267"/>
                  <a:gd name="T85" fmla="*/ 754 h 824"/>
                  <a:gd name="T86" fmla="*/ 1240 w 1267"/>
                  <a:gd name="T87" fmla="*/ 781 h 824"/>
                  <a:gd name="T88" fmla="*/ 1213 w 1267"/>
                  <a:gd name="T89" fmla="*/ 806 h 824"/>
                  <a:gd name="T90" fmla="*/ 1184 w 1267"/>
                  <a:gd name="T91" fmla="*/ 818 h 824"/>
                  <a:gd name="T92" fmla="*/ 1151 w 1267"/>
                  <a:gd name="T93" fmla="*/ 824 h 824"/>
                  <a:gd name="T94" fmla="*/ 539 w 1267"/>
                  <a:gd name="T95" fmla="*/ 822 h 824"/>
                  <a:gd name="T96" fmla="*/ 503 w 1267"/>
                  <a:gd name="T97" fmla="*/ 810 h 824"/>
                  <a:gd name="T98" fmla="*/ 478 w 1267"/>
                  <a:gd name="T99" fmla="*/ 791 h 824"/>
                  <a:gd name="T100" fmla="*/ 456 w 1267"/>
                  <a:gd name="T101" fmla="*/ 762 h 824"/>
                  <a:gd name="T102" fmla="*/ 445 w 1267"/>
                  <a:gd name="T103" fmla="*/ 733 h 824"/>
                  <a:gd name="T104" fmla="*/ 443 w 1267"/>
                  <a:gd name="T105" fmla="*/ 599 h 824"/>
                  <a:gd name="T106" fmla="*/ 447 w 1267"/>
                  <a:gd name="T107" fmla="*/ 567 h 824"/>
                  <a:gd name="T108" fmla="*/ 463 w 1267"/>
                  <a:gd name="T109" fmla="*/ 536 h 824"/>
                  <a:gd name="T110" fmla="*/ 456 w 1267"/>
                  <a:gd name="T111" fmla="*/ 517 h 824"/>
                  <a:gd name="T112" fmla="*/ 445 w 1267"/>
                  <a:gd name="T113" fmla="*/ 487 h 824"/>
                  <a:gd name="T114" fmla="*/ 443 w 1267"/>
                  <a:gd name="T115" fmla="*/ 114 h 824"/>
                  <a:gd name="T116" fmla="*/ 447 w 1267"/>
                  <a:gd name="T117" fmla="*/ 82 h 824"/>
                  <a:gd name="T118" fmla="*/ 469 w 1267"/>
                  <a:gd name="T119" fmla="*/ 43 h 824"/>
                  <a:gd name="T120" fmla="*/ 496 w 1267"/>
                  <a:gd name="T121" fmla="*/ 18 h 824"/>
                  <a:gd name="T122" fmla="*/ 524 w 1267"/>
                  <a:gd name="T123" fmla="*/ 6 h 824"/>
                  <a:gd name="T124" fmla="*/ 563 w 1267"/>
                  <a:gd name="T125"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7" h="824">
                    <a:moveTo>
                      <a:pt x="0" y="244"/>
                    </a:moveTo>
                    <a:lnTo>
                      <a:pt x="249" y="244"/>
                    </a:lnTo>
                    <a:lnTo>
                      <a:pt x="249" y="338"/>
                    </a:lnTo>
                    <a:lnTo>
                      <a:pt x="0" y="338"/>
                    </a:lnTo>
                    <a:lnTo>
                      <a:pt x="0" y="244"/>
                    </a:lnTo>
                    <a:close/>
                    <a:moveTo>
                      <a:pt x="563" y="93"/>
                    </a:moveTo>
                    <a:lnTo>
                      <a:pt x="555" y="93"/>
                    </a:lnTo>
                    <a:lnTo>
                      <a:pt x="550" y="95"/>
                    </a:lnTo>
                    <a:lnTo>
                      <a:pt x="548" y="96"/>
                    </a:lnTo>
                    <a:lnTo>
                      <a:pt x="542" y="102"/>
                    </a:lnTo>
                    <a:lnTo>
                      <a:pt x="541" y="103"/>
                    </a:lnTo>
                    <a:lnTo>
                      <a:pt x="539" y="106"/>
                    </a:lnTo>
                    <a:lnTo>
                      <a:pt x="539" y="106"/>
                    </a:lnTo>
                    <a:lnTo>
                      <a:pt x="537" y="110"/>
                    </a:lnTo>
                    <a:lnTo>
                      <a:pt x="537" y="114"/>
                    </a:lnTo>
                    <a:lnTo>
                      <a:pt x="537" y="465"/>
                    </a:lnTo>
                    <a:lnTo>
                      <a:pt x="537" y="469"/>
                    </a:lnTo>
                    <a:lnTo>
                      <a:pt x="538" y="470"/>
                    </a:lnTo>
                    <a:lnTo>
                      <a:pt x="541" y="476"/>
                    </a:lnTo>
                    <a:lnTo>
                      <a:pt x="541" y="476"/>
                    </a:lnTo>
                    <a:lnTo>
                      <a:pt x="542" y="477"/>
                    </a:lnTo>
                    <a:lnTo>
                      <a:pt x="548" y="482"/>
                    </a:lnTo>
                    <a:lnTo>
                      <a:pt x="550" y="483"/>
                    </a:lnTo>
                    <a:lnTo>
                      <a:pt x="557" y="485"/>
                    </a:lnTo>
                    <a:lnTo>
                      <a:pt x="557" y="485"/>
                    </a:lnTo>
                    <a:lnTo>
                      <a:pt x="563" y="486"/>
                    </a:lnTo>
                    <a:lnTo>
                      <a:pt x="992" y="486"/>
                    </a:lnTo>
                    <a:lnTo>
                      <a:pt x="992" y="580"/>
                    </a:lnTo>
                    <a:lnTo>
                      <a:pt x="563" y="580"/>
                    </a:lnTo>
                    <a:lnTo>
                      <a:pt x="555" y="580"/>
                    </a:lnTo>
                    <a:lnTo>
                      <a:pt x="550" y="582"/>
                    </a:lnTo>
                    <a:lnTo>
                      <a:pt x="548" y="583"/>
                    </a:lnTo>
                    <a:lnTo>
                      <a:pt x="542" y="588"/>
                    </a:lnTo>
                    <a:lnTo>
                      <a:pt x="541" y="589"/>
                    </a:lnTo>
                    <a:lnTo>
                      <a:pt x="538" y="594"/>
                    </a:lnTo>
                    <a:lnTo>
                      <a:pt x="537" y="595"/>
                    </a:lnTo>
                    <a:lnTo>
                      <a:pt x="537" y="599"/>
                    </a:lnTo>
                    <a:lnTo>
                      <a:pt x="537" y="710"/>
                    </a:lnTo>
                    <a:lnTo>
                      <a:pt x="537" y="714"/>
                    </a:lnTo>
                    <a:lnTo>
                      <a:pt x="538" y="715"/>
                    </a:lnTo>
                    <a:lnTo>
                      <a:pt x="541" y="721"/>
                    </a:lnTo>
                    <a:lnTo>
                      <a:pt x="541" y="721"/>
                    </a:lnTo>
                    <a:lnTo>
                      <a:pt x="542" y="722"/>
                    </a:lnTo>
                    <a:lnTo>
                      <a:pt x="548" y="728"/>
                    </a:lnTo>
                    <a:lnTo>
                      <a:pt x="550" y="729"/>
                    </a:lnTo>
                    <a:lnTo>
                      <a:pt x="557" y="731"/>
                    </a:lnTo>
                    <a:lnTo>
                      <a:pt x="557" y="731"/>
                    </a:lnTo>
                    <a:lnTo>
                      <a:pt x="563" y="732"/>
                    </a:lnTo>
                    <a:lnTo>
                      <a:pt x="1146" y="732"/>
                    </a:lnTo>
                    <a:lnTo>
                      <a:pt x="1151" y="731"/>
                    </a:lnTo>
                    <a:lnTo>
                      <a:pt x="1151" y="731"/>
                    </a:lnTo>
                    <a:lnTo>
                      <a:pt x="1158" y="729"/>
                    </a:lnTo>
                    <a:lnTo>
                      <a:pt x="1161" y="728"/>
                    </a:lnTo>
                    <a:lnTo>
                      <a:pt x="1167" y="722"/>
                    </a:lnTo>
                    <a:lnTo>
                      <a:pt x="1168" y="721"/>
                    </a:lnTo>
                    <a:lnTo>
                      <a:pt x="1168" y="721"/>
                    </a:lnTo>
                    <a:lnTo>
                      <a:pt x="1171" y="715"/>
                    </a:lnTo>
                    <a:lnTo>
                      <a:pt x="1173" y="711"/>
                    </a:lnTo>
                    <a:lnTo>
                      <a:pt x="1173" y="710"/>
                    </a:lnTo>
                    <a:lnTo>
                      <a:pt x="1173" y="357"/>
                    </a:lnTo>
                    <a:lnTo>
                      <a:pt x="1173" y="356"/>
                    </a:lnTo>
                    <a:lnTo>
                      <a:pt x="1171" y="352"/>
                    </a:lnTo>
                    <a:lnTo>
                      <a:pt x="1168" y="347"/>
                    </a:lnTo>
                    <a:lnTo>
                      <a:pt x="1167" y="346"/>
                    </a:lnTo>
                    <a:lnTo>
                      <a:pt x="1161" y="341"/>
                    </a:lnTo>
                    <a:lnTo>
                      <a:pt x="1158" y="340"/>
                    </a:lnTo>
                    <a:lnTo>
                      <a:pt x="1153" y="338"/>
                    </a:lnTo>
                    <a:lnTo>
                      <a:pt x="1146" y="338"/>
                    </a:lnTo>
                    <a:lnTo>
                      <a:pt x="720" y="338"/>
                    </a:lnTo>
                    <a:lnTo>
                      <a:pt x="720" y="244"/>
                    </a:lnTo>
                    <a:lnTo>
                      <a:pt x="1146" y="244"/>
                    </a:lnTo>
                    <a:lnTo>
                      <a:pt x="1151" y="243"/>
                    </a:lnTo>
                    <a:lnTo>
                      <a:pt x="1151" y="243"/>
                    </a:lnTo>
                    <a:lnTo>
                      <a:pt x="1158" y="241"/>
                    </a:lnTo>
                    <a:lnTo>
                      <a:pt x="1161" y="240"/>
                    </a:lnTo>
                    <a:lnTo>
                      <a:pt x="1167" y="235"/>
                    </a:lnTo>
                    <a:lnTo>
                      <a:pt x="1168" y="234"/>
                    </a:lnTo>
                    <a:lnTo>
                      <a:pt x="1168" y="234"/>
                    </a:lnTo>
                    <a:lnTo>
                      <a:pt x="1171" y="228"/>
                    </a:lnTo>
                    <a:lnTo>
                      <a:pt x="1173" y="224"/>
                    </a:lnTo>
                    <a:lnTo>
                      <a:pt x="1173" y="223"/>
                    </a:lnTo>
                    <a:lnTo>
                      <a:pt x="1173" y="114"/>
                    </a:lnTo>
                    <a:lnTo>
                      <a:pt x="1173" y="113"/>
                    </a:lnTo>
                    <a:lnTo>
                      <a:pt x="1170" y="106"/>
                    </a:lnTo>
                    <a:lnTo>
                      <a:pt x="1170" y="106"/>
                    </a:lnTo>
                    <a:lnTo>
                      <a:pt x="1168" y="103"/>
                    </a:lnTo>
                    <a:lnTo>
                      <a:pt x="1167" y="102"/>
                    </a:lnTo>
                    <a:lnTo>
                      <a:pt x="1161" y="96"/>
                    </a:lnTo>
                    <a:lnTo>
                      <a:pt x="1158" y="95"/>
                    </a:lnTo>
                    <a:lnTo>
                      <a:pt x="1153" y="93"/>
                    </a:lnTo>
                    <a:lnTo>
                      <a:pt x="1146" y="93"/>
                    </a:lnTo>
                    <a:lnTo>
                      <a:pt x="563" y="93"/>
                    </a:lnTo>
                    <a:close/>
                    <a:moveTo>
                      <a:pt x="563" y="0"/>
                    </a:moveTo>
                    <a:lnTo>
                      <a:pt x="1146" y="0"/>
                    </a:lnTo>
                    <a:lnTo>
                      <a:pt x="1161" y="1"/>
                    </a:lnTo>
                    <a:lnTo>
                      <a:pt x="1170" y="2"/>
                    </a:lnTo>
                    <a:lnTo>
                      <a:pt x="1184" y="6"/>
                    </a:lnTo>
                    <a:lnTo>
                      <a:pt x="1193" y="8"/>
                    </a:lnTo>
                    <a:lnTo>
                      <a:pt x="1206" y="14"/>
                    </a:lnTo>
                    <a:lnTo>
                      <a:pt x="1213" y="18"/>
                    </a:lnTo>
                    <a:lnTo>
                      <a:pt x="1224" y="27"/>
                    </a:lnTo>
                    <a:lnTo>
                      <a:pt x="1231" y="33"/>
                    </a:lnTo>
                    <a:lnTo>
                      <a:pt x="1240" y="43"/>
                    </a:lnTo>
                    <a:lnTo>
                      <a:pt x="1246" y="49"/>
                    </a:lnTo>
                    <a:lnTo>
                      <a:pt x="1256" y="70"/>
                    </a:lnTo>
                    <a:lnTo>
                      <a:pt x="1262" y="82"/>
                    </a:lnTo>
                    <a:lnTo>
                      <a:pt x="1264" y="90"/>
                    </a:lnTo>
                    <a:lnTo>
                      <a:pt x="1265" y="101"/>
                    </a:lnTo>
                    <a:lnTo>
                      <a:pt x="1267" y="114"/>
                    </a:lnTo>
                    <a:lnTo>
                      <a:pt x="1267" y="223"/>
                    </a:lnTo>
                    <a:lnTo>
                      <a:pt x="1265" y="236"/>
                    </a:lnTo>
                    <a:lnTo>
                      <a:pt x="1264" y="245"/>
                    </a:lnTo>
                    <a:lnTo>
                      <a:pt x="1262" y="254"/>
                    </a:lnTo>
                    <a:lnTo>
                      <a:pt x="1256" y="267"/>
                    </a:lnTo>
                    <a:lnTo>
                      <a:pt x="1252" y="275"/>
                    </a:lnTo>
                    <a:lnTo>
                      <a:pt x="1246" y="286"/>
                    </a:lnTo>
                    <a:lnTo>
                      <a:pt x="1243" y="290"/>
                    </a:lnTo>
                    <a:lnTo>
                      <a:pt x="1246" y="293"/>
                    </a:lnTo>
                    <a:lnTo>
                      <a:pt x="1252" y="305"/>
                    </a:lnTo>
                    <a:lnTo>
                      <a:pt x="1256" y="313"/>
                    </a:lnTo>
                    <a:lnTo>
                      <a:pt x="1262" y="325"/>
                    </a:lnTo>
                    <a:lnTo>
                      <a:pt x="1264" y="335"/>
                    </a:lnTo>
                    <a:lnTo>
                      <a:pt x="1265" y="344"/>
                    </a:lnTo>
                    <a:lnTo>
                      <a:pt x="1267" y="357"/>
                    </a:lnTo>
                    <a:lnTo>
                      <a:pt x="1267" y="710"/>
                    </a:lnTo>
                    <a:lnTo>
                      <a:pt x="1265" y="723"/>
                    </a:lnTo>
                    <a:lnTo>
                      <a:pt x="1264" y="733"/>
                    </a:lnTo>
                    <a:lnTo>
                      <a:pt x="1262" y="742"/>
                    </a:lnTo>
                    <a:lnTo>
                      <a:pt x="1256" y="754"/>
                    </a:lnTo>
                    <a:lnTo>
                      <a:pt x="1252" y="762"/>
                    </a:lnTo>
                    <a:lnTo>
                      <a:pt x="1246" y="774"/>
                    </a:lnTo>
                    <a:lnTo>
                      <a:pt x="1240" y="781"/>
                    </a:lnTo>
                    <a:lnTo>
                      <a:pt x="1231" y="791"/>
                    </a:lnTo>
                    <a:lnTo>
                      <a:pt x="1224" y="797"/>
                    </a:lnTo>
                    <a:lnTo>
                      <a:pt x="1213" y="806"/>
                    </a:lnTo>
                    <a:lnTo>
                      <a:pt x="1206" y="810"/>
                    </a:lnTo>
                    <a:lnTo>
                      <a:pt x="1193" y="816"/>
                    </a:lnTo>
                    <a:lnTo>
                      <a:pt x="1184" y="818"/>
                    </a:lnTo>
                    <a:lnTo>
                      <a:pt x="1170" y="822"/>
                    </a:lnTo>
                    <a:lnTo>
                      <a:pt x="1161" y="823"/>
                    </a:lnTo>
                    <a:lnTo>
                      <a:pt x="1151" y="824"/>
                    </a:lnTo>
                    <a:lnTo>
                      <a:pt x="557" y="824"/>
                    </a:lnTo>
                    <a:lnTo>
                      <a:pt x="548" y="823"/>
                    </a:lnTo>
                    <a:lnTo>
                      <a:pt x="539" y="822"/>
                    </a:lnTo>
                    <a:lnTo>
                      <a:pt x="524" y="818"/>
                    </a:lnTo>
                    <a:lnTo>
                      <a:pt x="515" y="816"/>
                    </a:lnTo>
                    <a:lnTo>
                      <a:pt x="503" y="810"/>
                    </a:lnTo>
                    <a:lnTo>
                      <a:pt x="496" y="806"/>
                    </a:lnTo>
                    <a:lnTo>
                      <a:pt x="484" y="797"/>
                    </a:lnTo>
                    <a:lnTo>
                      <a:pt x="478" y="791"/>
                    </a:lnTo>
                    <a:lnTo>
                      <a:pt x="469" y="781"/>
                    </a:lnTo>
                    <a:lnTo>
                      <a:pt x="463" y="774"/>
                    </a:lnTo>
                    <a:lnTo>
                      <a:pt x="456" y="762"/>
                    </a:lnTo>
                    <a:lnTo>
                      <a:pt x="452" y="754"/>
                    </a:lnTo>
                    <a:lnTo>
                      <a:pt x="447" y="742"/>
                    </a:lnTo>
                    <a:lnTo>
                      <a:pt x="445" y="733"/>
                    </a:lnTo>
                    <a:lnTo>
                      <a:pt x="444" y="723"/>
                    </a:lnTo>
                    <a:lnTo>
                      <a:pt x="443" y="710"/>
                    </a:lnTo>
                    <a:lnTo>
                      <a:pt x="443" y="599"/>
                    </a:lnTo>
                    <a:lnTo>
                      <a:pt x="444" y="586"/>
                    </a:lnTo>
                    <a:lnTo>
                      <a:pt x="445" y="577"/>
                    </a:lnTo>
                    <a:lnTo>
                      <a:pt x="447" y="567"/>
                    </a:lnTo>
                    <a:lnTo>
                      <a:pt x="452" y="555"/>
                    </a:lnTo>
                    <a:lnTo>
                      <a:pt x="456" y="547"/>
                    </a:lnTo>
                    <a:lnTo>
                      <a:pt x="463" y="536"/>
                    </a:lnTo>
                    <a:lnTo>
                      <a:pt x="466" y="533"/>
                    </a:lnTo>
                    <a:lnTo>
                      <a:pt x="463" y="528"/>
                    </a:lnTo>
                    <a:lnTo>
                      <a:pt x="456" y="517"/>
                    </a:lnTo>
                    <a:lnTo>
                      <a:pt x="452" y="509"/>
                    </a:lnTo>
                    <a:lnTo>
                      <a:pt x="447" y="497"/>
                    </a:lnTo>
                    <a:lnTo>
                      <a:pt x="445" y="487"/>
                    </a:lnTo>
                    <a:lnTo>
                      <a:pt x="444" y="478"/>
                    </a:lnTo>
                    <a:lnTo>
                      <a:pt x="443" y="465"/>
                    </a:lnTo>
                    <a:lnTo>
                      <a:pt x="443" y="114"/>
                    </a:lnTo>
                    <a:lnTo>
                      <a:pt x="444" y="101"/>
                    </a:lnTo>
                    <a:lnTo>
                      <a:pt x="445" y="90"/>
                    </a:lnTo>
                    <a:lnTo>
                      <a:pt x="447" y="82"/>
                    </a:lnTo>
                    <a:lnTo>
                      <a:pt x="452" y="70"/>
                    </a:lnTo>
                    <a:lnTo>
                      <a:pt x="463" y="49"/>
                    </a:lnTo>
                    <a:lnTo>
                      <a:pt x="469" y="43"/>
                    </a:lnTo>
                    <a:lnTo>
                      <a:pt x="478" y="33"/>
                    </a:lnTo>
                    <a:lnTo>
                      <a:pt x="484" y="27"/>
                    </a:lnTo>
                    <a:lnTo>
                      <a:pt x="496" y="18"/>
                    </a:lnTo>
                    <a:lnTo>
                      <a:pt x="503" y="14"/>
                    </a:lnTo>
                    <a:lnTo>
                      <a:pt x="515" y="8"/>
                    </a:lnTo>
                    <a:lnTo>
                      <a:pt x="524" y="6"/>
                    </a:lnTo>
                    <a:lnTo>
                      <a:pt x="539" y="2"/>
                    </a:lnTo>
                    <a:lnTo>
                      <a:pt x="548" y="1"/>
                    </a:lnTo>
                    <a:lnTo>
                      <a:pt x="563"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grpSp>
        <p:nvGrpSpPr>
          <p:cNvPr id="119" name="Group 96"/>
          <p:cNvGrpSpPr>
            <a:grpSpLocks noChangeAspect="1"/>
          </p:cNvGrpSpPr>
          <p:nvPr userDrawn="1"/>
        </p:nvGrpSpPr>
        <p:grpSpPr bwMode="auto">
          <a:xfrm>
            <a:off x="7708162" y="70055"/>
            <a:ext cx="1912062" cy="1259387"/>
            <a:chOff x="0" y="104"/>
            <a:chExt cx="6240" cy="4110"/>
          </a:xfrm>
        </p:grpSpPr>
        <p:sp>
          <p:nvSpPr>
            <p:cNvPr id="128" name="Freeform 104"/>
            <p:cNvSpPr>
              <a:spLocks/>
            </p:cNvSpPr>
            <p:nvPr userDrawn="1"/>
          </p:nvSpPr>
          <p:spPr bwMode="auto">
            <a:xfrm>
              <a:off x="0" y="134"/>
              <a:ext cx="4050" cy="2127"/>
            </a:xfrm>
            <a:custGeom>
              <a:avLst/>
              <a:gdLst>
                <a:gd name="T0" fmla="*/ 2180 w 4050"/>
                <a:gd name="T1" fmla="*/ 6 h 2127"/>
                <a:gd name="T2" fmla="*/ 2475 w 4050"/>
                <a:gd name="T3" fmla="*/ 49 h 2127"/>
                <a:gd name="T4" fmla="*/ 2757 w 4050"/>
                <a:gd name="T5" fmla="*/ 135 h 2127"/>
                <a:gd name="T6" fmla="*/ 3018 w 4050"/>
                <a:gd name="T7" fmla="*/ 258 h 2127"/>
                <a:gd name="T8" fmla="*/ 3258 w 4050"/>
                <a:gd name="T9" fmla="*/ 417 h 2127"/>
                <a:gd name="T10" fmla="*/ 3472 w 4050"/>
                <a:gd name="T11" fmla="*/ 606 h 2127"/>
                <a:gd name="T12" fmla="*/ 3657 w 4050"/>
                <a:gd name="T13" fmla="*/ 823 h 2127"/>
                <a:gd name="T14" fmla="*/ 3812 w 4050"/>
                <a:gd name="T15" fmla="*/ 1066 h 2127"/>
                <a:gd name="T16" fmla="*/ 3929 w 4050"/>
                <a:gd name="T17" fmla="*/ 1331 h 2127"/>
                <a:gd name="T18" fmla="*/ 4011 w 4050"/>
                <a:gd name="T19" fmla="*/ 1614 h 2127"/>
                <a:gd name="T20" fmla="*/ 4050 w 4050"/>
                <a:gd name="T21" fmla="*/ 1912 h 2127"/>
                <a:gd name="T22" fmla="*/ 3920 w 4050"/>
                <a:gd name="T23" fmla="*/ 1762 h 2127"/>
                <a:gd name="T24" fmla="*/ 3852 w 4050"/>
                <a:gd name="T25" fmla="*/ 1474 h 2127"/>
                <a:gd name="T26" fmla="*/ 3742 w 4050"/>
                <a:gd name="T27" fmla="*/ 1204 h 2127"/>
                <a:gd name="T28" fmla="*/ 3595 w 4050"/>
                <a:gd name="T29" fmla="*/ 954 h 2127"/>
                <a:gd name="T30" fmla="*/ 3413 w 4050"/>
                <a:gd name="T31" fmla="*/ 731 h 2127"/>
                <a:gd name="T32" fmla="*/ 3203 w 4050"/>
                <a:gd name="T33" fmla="*/ 536 h 2127"/>
                <a:gd name="T34" fmla="*/ 2965 w 4050"/>
                <a:gd name="T35" fmla="*/ 373 h 2127"/>
                <a:gd name="T36" fmla="*/ 2706 w 4050"/>
                <a:gd name="T37" fmla="*/ 246 h 2127"/>
                <a:gd name="T38" fmla="*/ 2424 w 4050"/>
                <a:gd name="T39" fmla="*/ 157 h 2127"/>
                <a:gd name="T40" fmla="*/ 2127 w 4050"/>
                <a:gd name="T41" fmla="*/ 112 h 2127"/>
                <a:gd name="T42" fmla="*/ 1821 w 4050"/>
                <a:gd name="T43" fmla="*/ 112 h 2127"/>
                <a:gd name="T44" fmla="*/ 1522 w 4050"/>
                <a:gd name="T45" fmla="*/ 159 h 2127"/>
                <a:gd name="T46" fmla="*/ 1240 w 4050"/>
                <a:gd name="T47" fmla="*/ 248 h 2127"/>
                <a:gd name="T48" fmla="*/ 979 w 4050"/>
                <a:gd name="T49" fmla="*/ 375 h 2127"/>
                <a:gd name="T50" fmla="*/ 741 w 4050"/>
                <a:gd name="T51" fmla="*/ 540 h 2127"/>
                <a:gd name="T52" fmla="*/ 529 w 4050"/>
                <a:gd name="T53" fmla="*/ 736 h 2127"/>
                <a:gd name="T54" fmla="*/ 350 w 4050"/>
                <a:gd name="T55" fmla="*/ 962 h 2127"/>
                <a:gd name="T56" fmla="*/ 202 w 4050"/>
                <a:gd name="T57" fmla="*/ 1211 h 2127"/>
                <a:gd name="T58" fmla="*/ 95 w 4050"/>
                <a:gd name="T59" fmla="*/ 1484 h 2127"/>
                <a:gd name="T60" fmla="*/ 26 w 4050"/>
                <a:gd name="T61" fmla="*/ 1773 h 2127"/>
                <a:gd name="T62" fmla="*/ 4 w 4050"/>
                <a:gd name="T63" fmla="*/ 2080 h 2127"/>
                <a:gd name="T64" fmla="*/ 2 w 4050"/>
                <a:gd name="T65" fmla="*/ 2127 h 2127"/>
                <a:gd name="T66" fmla="*/ 6 w 4050"/>
                <a:gd name="T67" fmla="*/ 1876 h 2127"/>
                <a:gd name="T68" fmla="*/ 49 w 4050"/>
                <a:gd name="T69" fmla="*/ 1582 h 2127"/>
                <a:gd name="T70" fmla="*/ 132 w 4050"/>
                <a:gd name="T71" fmla="*/ 1304 h 2127"/>
                <a:gd name="T72" fmla="*/ 253 w 4050"/>
                <a:gd name="T73" fmla="*/ 1045 h 2127"/>
                <a:gd name="T74" fmla="*/ 408 w 4050"/>
                <a:gd name="T75" fmla="*/ 806 h 2127"/>
                <a:gd name="T76" fmla="*/ 594 w 4050"/>
                <a:gd name="T77" fmla="*/ 593 h 2127"/>
                <a:gd name="T78" fmla="*/ 807 w 4050"/>
                <a:gd name="T79" fmla="*/ 407 h 2127"/>
                <a:gd name="T80" fmla="*/ 1046 w 4050"/>
                <a:gd name="T81" fmla="*/ 252 h 2127"/>
                <a:gd name="T82" fmla="*/ 1305 w 4050"/>
                <a:gd name="T83" fmla="*/ 133 h 2127"/>
                <a:gd name="T84" fmla="*/ 1583 w 4050"/>
                <a:gd name="T85" fmla="*/ 48 h 2127"/>
                <a:gd name="T86" fmla="*/ 1876 w 4050"/>
                <a:gd name="T87" fmla="*/ 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0" h="2127">
                  <a:moveTo>
                    <a:pt x="2027" y="0"/>
                  </a:moveTo>
                  <a:lnTo>
                    <a:pt x="2180" y="6"/>
                  </a:lnTo>
                  <a:lnTo>
                    <a:pt x="2330" y="21"/>
                  </a:lnTo>
                  <a:lnTo>
                    <a:pt x="2475" y="49"/>
                  </a:lnTo>
                  <a:lnTo>
                    <a:pt x="2617" y="87"/>
                  </a:lnTo>
                  <a:lnTo>
                    <a:pt x="2757" y="135"/>
                  </a:lnTo>
                  <a:lnTo>
                    <a:pt x="2889" y="191"/>
                  </a:lnTo>
                  <a:lnTo>
                    <a:pt x="3018" y="258"/>
                  </a:lnTo>
                  <a:lnTo>
                    <a:pt x="3141" y="333"/>
                  </a:lnTo>
                  <a:lnTo>
                    <a:pt x="3258" y="417"/>
                  </a:lnTo>
                  <a:lnTo>
                    <a:pt x="3368" y="507"/>
                  </a:lnTo>
                  <a:lnTo>
                    <a:pt x="3472" y="606"/>
                  </a:lnTo>
                  <a:lnTo>
                    <a:pt x="3568" y="712"/>
                  </a:lnTo>
                  <a:lnTo>
                    <a:pt x="3657" y="823"/>
                  </a:lnTo>
                  <a:lnTo>
                    <a:pt x="3738" y="943"/>
                  </a:lnTo>
                  <a:lnTo>
                    <a:pt x="3812" y="1066"/>
                  </a:lnTo>
                  <a:lnTo>
                    <a:pt x="3874" y="1196"/>
                  </a:lnTo>
                  <a:lnTo>
                    <a:pt x="3929" y="1331"/>
                  </a:lnTo>
                  <a:lnTo>
                    <a:pt x="3975" y="1471"/>
                  </a:lnTo>
                  <a:lnTo>
                    <a:pt x="4011" y="1614"/>
                  </a:lnTo>
                  <a:lnTo>
                    <a:pt x="4035" y="1762"/>
                  </a:lnTo>
                  <a:lnTo>
                    <a:pt x="4050" y="1912"/>
                  </a:lnTo>
                  <a:lnTo>
                    <a:pt x="3939" y="1912"/>
                  </a:lnTo>
                  <a:lnTo>
                    <a:pt x="3920" y="1762"/>
                  </a:lnTo>
                  <a:lnTo>
                    <a:pt x="3891" y="1616"/>
                  </a:lnTo>
                  <a:lnTo>
                    <a:pt x="3852" y="1474"/>
                  </a:lnTo>
                  <a:lnTo>
                    <a:pt x="3801" y="1336"/>
                  </a:lnTo>
                  <a:lnTo>
                    <a:pt x="3742" y="1204"/>
                  </a:lnTo>
                  <a:lnTo>
                    <a:pt x="3672" y="1075"/>
                  </a:lnTo>
                  <a:lnTo>
                    <a:pt x="3595" y="954"/>
                  </a:lnTo>
                  <a:lnTo>
                    <a:pt x="3508" y="839"/>
                  </a:lnTo>
                  <a:lnTo>
                    <a:pt x="3413" y="731"/>
                  </a:lnTo>
                  <a:lnTo>
                    <a:pt x="3313" y="630"/>
                  </a:lnTo>
                  <a:lnTo>
                    <a:pt x="3203" y="536"/>
                  </a:lnTo>
                  <a:lnTo>
                    <a:pt x="3088" y="451"/>
                  </a:lnTo>
                  <a:lnTo>
                    <a:pt x="2965" y="373"/>
                  </a:lnTo>
                  <a:lnTo>
                    <a:pt x="2838" y="305"/>
                  </a:lnTo>
                  <a:lnTo>
                    <a:pt x="2706" y="246"/>
                  </a:lnTo>
                  <a:lnTo>
                    <a:pt x="2568" y="197"/>
                  </a:lnTo>
                  <a:lnTo>
                    <a:pt x="2424" y="157"/>
                  </a:lnTo>
                  <a:lnTo>
                    <a:pt x="2279" y="129"/>
                  </a:lnTo>
                  <a:lnTo>
                    <a:pt x="2127" y="112"/>
                  </a:lnTo>
                  <a:lnTo>
                    <a:pt x="1974" y="106"/>
                  </a:lnTo>
                  <a:lnTo>
                    <a:pt x="1821" y="112"/>
                  </a:lnTo>
                  <a:lnTo>
                    <a:pt x="1670" y="129"/>
                  </a:lnTo>
                  <a:lnTo>
                    <a:pt x="1522" y="159"/>
                  </a:lnTo>
                  <a:lnTo>
                    <a:pt x="1378" y="197"/>
                  </a:lnTo>
                  <a:lnTo>
                    <a:pt x="1240" y="248"/>
                  </a:lnTo>
                  <a:lnTo>
                    <a:pt x="1108" y="307"/>
                  </a:lnTo>
                  <a:lnTo>
                    <a:pt x="979" y="375"/>
                  </a:lnTo>
                  <a:lnTo>
                    <a:pt x="857" y="453"/>
                  </a:lnTo>
                  <a:lnTo>
                    <a:pt x="741" y="540"/>
                  </a:lnTo>
                  <a:lnTo>
                    <a:pt x="632" y="634"/>
                  </a:lnTo>
                  <a:lnTo>
                    <a:pt x="529" y="736"/>
                  </a:lnTo>
                  <a:lnTo>
                    <a:pt x="437" y="846"/>
                  </a:lnTo>
                  <a:lnTo>
                    <a:pt x="350" y="962"/>
                  </a:lnTo>
                  <a:lnTo>
                    <a:pt x="272" y="1083"/>
                  </a:lnTo>
                  <a:lnTo>
                    <a:pt x="202" y="1211"/>
                  </a:lnTo>
                  <a:lnTo>
                    <a:pt x="144" y="1346"/>
                  </a:lnTo>
                  <a:lnTo>
                    <a:pt x="95" y="1484"/>
                  </a:lnTo>
                  <a:lnTo>
                    <a:pt x="55" y="1628"/>
                  </a:lnTo>
                  <a:lnTo>
                    <a:pt x="26" y="1773"/>
                  </a:lnTo>
                  <a:lnTo>
                    <a:pt x="9" y="1925"/>
                  </a:lnTo>
                  <a:lnTo>
                    <a:pt x="4" y="2080"/>
                  </a:lnTo>
                  <a:lnTo>
                    <a:pt x="4" y="2127"/>
                  </a:lnTo>
                  <a:lnTo>
                    <a:pt x="2" y="2127"/>
                  </a:lnTo>
                  <a:lnTo>
                    <a:pt x="0" y="2027"/>
                  </a:lnTo>
                  <a:lnTo>
                    <a:pt x="6" y="1876"/>
                  </a:lnTo>
                  <a:lnTo>
                    <a:pt x="23" y="1728"/>
                  </a:lnTo>
                  <a:lnTo>
                    <a:pt x="49" y="1582"/>
                  </a:lnTo>
                  <a:lnTo>
                    <a:pt x="85" y="1442"/>
                  </a:lnTo>
                  <a:lnTo>
                    <a:pt x="132" y="1304"/>
                  </a:lnTo>
                  <a:lnTo>
                    <a:pt x="189" y="1172"/>
                  </a:lnTo>
                  <a:lnTo>
                    <a:pt x="253" y="1045"/>
                  </a:lnTo>
                  <a:lnTo>
                    <a:pt x="327" y="924"/>
                  </a:lnTo>
                  <a:lnTo>
                    <a:pt x="408" y="806"/>
                  </a:lnTo>
                  <a:lnTo>
                    <a:pt x="497" y="697"/>
                  </a:lnTo>
                  <a:lnTo>
                    <a:pt x="594" y="593"/>
                  </a:lnTo>
                  <a:lnTo>
                    <a:pt x="698" y="496"/>
                  </a:lnTo>
                  <a:lnTo>
                    <a:pt x="807" y="407"/>
                  </a:lnTo>
                  <a:lnTo>
                    <a:pt x="923" y="326"/>
                  </a:lnTo>
                  <a:lnTo>
                    <a:pt x="1046" y="252"/>
                  </a:lnTo>
                  <a:lnTo>
                    <a:pt x="1172" y="188"/>
                  </a:lnTo>
                  <a:lnTo>
                    <a:pt x="1305" y="133"/>
                  </a:lnTo>
                  <a:lnTo>
                    <a:pt x="1441" y="85"/>
                  </a:lnTo>
                  <a:lnTo>
                    <a:pt x="1583" y="48"/>
                  </a:lnTo>
                  <a:lnTo>
                    <a:pt x="1726" y="21"/>
                  </a:lnTo>
                  <a:lnTo>
                    <a:pt x="1876" y="6"/>
                  </a:lnTo>
                  <a:lnTo>
                    <a:pt x="20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1" name="Rectangle 97"/>
            <p:cNvSpPr>
              <a:spLocks noChangeArrowheads="1"/>
            </p:cNvSpPr>
            <p:nvPr userDrawn="1"/>
          </p:nvSpPr>
          <p:spPr bwMode="auto">
            <a:xfrm>
              <a:off x="0" y="104"/>
              <a:ext cx="6240" cy="411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23" name="Freeform 99"/>
            <p:cNvSpPr>
              <a:spLocks/>
            </p:cNvSpPr>
            <p:nvPr userDrawn="1"/>
          </p:nvSpPr>
          <p:spPr bwMode="auto">
            <a:xfrm>
              <a:off x="2025" y="2551"/>
              <a:ext cx="1991" cy="1639"/>
            </a:xfrm>
            <a:custGeom>
              <a:avLst/>
              <a:gdLst>
                <a:gd name="T0" fmla="*/ 1893 w 1991"/>
                <a:gd name="T1" fmla="*/ 0 h 1639"/>
                <a:gd name="T2" fmla="*/ 1991 w 1991"/>
                <a:gd name="T3" fmla="*/ 0 h 1639"/>
                <a:gd name="T4" fmla="*/ 1957 w 1991"/>
                <a:gd name="T5" fmla="*/ 144 h 1639"/>
                <a:gd name="T6" fmla="*/ 1912 w 1991"/>
                <a:gd name="T7" fmla="*/ 286 h 1639"/>
                <a:gd name="T8" fmla="*/ 1859 w 1991"/>
                <a:gd name="T9" fmla="*/ 422 h 1639"/>
                <a:gd name="T10" fmla="*/ 1795 w 1991"/>
                <a:gd name="T11" fmla="*/ 554 h 1639"/>
                <a:gd name="T12" fmla="*/ 1723 w 1991"/>
                <a:gd name="T13" fmla="*/ 681 h 1639"/>
                <a:gd name="T14" fmla="*/ 1641 w 1991"/>
                <a:gd name="T15" fmla="*/ 800 h 1639"/>
                <a:gd name="T16" fmla="*/ 1553 w 1991"/>
                <a:gd name="T17" fmla="*/ 914 h 1639"/>
                <a:gd name="T18" fmla="*/ 1456 w 1991"/>
                <a:gd name="T19" fmla="*/ 1022 h 1639"/>
                <a:gd name="T20" fmla="*/ 1352 w 1991"/>
                <a:gd name="T21" fmla="*/ 1122 h 1639"/>
                <a:gd name="T22" fmla="*/ 1242 w 1991"/>
                <a:gd name="T23" fmla="*/ 1215 h 1639"/>
                <a:gd name="T24" fmla="*/ 1123 w 1991"/>
                <a:gd name="T25" fmla="*/ 1298 h 1639"/>
                <a:gd name="T26" fmla="*/ 1000 w 1991"/>
                <a:gd name="T27" fmla="*/ 1375 h 1639"/>
                <a:gd name="T28" fmla="*/ 872 w 1991"/>
                <a:gd name="T29" fmla="*/ 1442 h 1639"/>
                <a:gd name="T30" fmla="*/ 738 w 1991"/>
                <a:gd name="T31" fmla="*/ 1500 h 1639"/>
                <a:gd name="T32" fmla="*/ 598 w 1991"/>
                <a:gd name="T33" fmla="*/ 1550 h 1639"/>
                <a:gd name="T34" fmla="*/ 454 w 1991"/>
                <a:gd name="T35" fmla="*/ 1587 h 1639"/>
                <a:gd name="T36" fmla="*/ 306 w 1991"/>
                <a:gd name="T37" fmla="*/ 1616 h 1639"/>
                <a:gd name="T38" fmla="*/ 155 w 1991"/>
                <a:gd name="T39" fmla="*/ 1633 h 1639"/>
                <a:gd name="T40" fmla="*/ 2 w 1991"/>
                <a:gd name="T41" fmla="*/ 1639 h 1639"/>
                <a:gd name="T42" fmla="*/ 0 w 1991"/>
                <a:gd name="T43" fmla="*/ 1635 h 1639"/>
                <a:gd name="T44" fmla="*/ 150 w 1991"/>
                <a:gd name="T45" fmla="*/ 1625 h 1639"/>
                <a:gd name="T46" fmla="*/ 295 w 1991"/>
                <a:gd name="T47" fmla="*/ 1604 h 1639"/>
                <a:gd name="T48" fmla="*/ 437 w 1991"/>
                <a:gd name="T49" fmla="*/ 1574 h 1639"/>
                <a:gd name="T50" fmla="*/ 575 w 1991"/>
                <a:gd name="T51" fmla="*/ 1534 h 1639"/>
                <a:gd name="T52" fmla="*/ 709 w 1991"/>
                <a:gd name="T53" fmla="*/ 1483 h 1639"/>
                <a:gd name="T54" fmla="*/ 838 w 1991"/>
                <a:gd name="T55" fmla="*/ 1425 h 1639"/>
                <a:gd name="T56" fmla="*/ 961 w 1991"/>
                <a:gd name="T57" fmla="*/ 1357 h 1639"/>
                <a:gd name="T58" fmla="*/ 1080 w 1991"/>
                <a:gd name="T59" fmla="*/ 1279 h 1639"/>
                <a:gd name="T60" fmla="*/ 1191 w 1991"/>
                <a:gd name="T61" fmla="*/ 1196 h 1639"/>
                <a:gd name="T62" fmla="*/ 1297 w 1991"/>
                <a:gd name="T63" fmla="*/ 1103 h 1639"/>
                <a:gd name="T64" fmla="*/ 1396 w 1991"/>
                <a:gd name="T65" fmla="*/ 1005 h 1639"/>
                <a:gd name="T66" fmla="*/ 1486 w 1991"/>
                <a:gd name="T67" fmla="*/ 897 h 1639"/>
                <a:gd name="T68" fmla="*/ 1572 w 1991"/>
                <a:gd name="T69" fmla="*/ 785 h 1639"/>
                <a:gd name="T70" fmla="*/ 1647 w 1991"/>
                <a:gd name="T71" fmla="*/ 666 h 1639"/>
                <a:gd name="T72" fmla="*/ 1715 w 1991"/>
                <a:gd name="T73" fmla="*/ 543 h 1639"/>
                <a:gd name="T74" fmla="*/ 1774 w 1991"/>
                <a:gd name="T75" fmla="*/ 414 h 1639"/>
                <a:gd name="T76" fmla="*/ 1823 w 1991"/>
                <a:gd name="T77" fmla="*/ 280 h 1639"/>
                <a:gd name="T78" fmla="*/ 1863 w 1991"/>
                <a:gd name="T79" fmla="*/ 142 h 1639"/>
                <a:gd name="T80" fmla="*/ 1893 w 1991"/>
                <a:gd name="T8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1" h="1639">
                  <a:moveTo>
                    <a:pt x="1893" y="0"/>
                  </a:moveTo>
                  <a:lnTo>
                    <a:pt x="1991" y="0"/>
                  </a:lnTo>
                  <a:lnTo>
                    <a:pt x="1957" y="144"/>
                  </a:lnTo>
                  <a:lnTo>
                    <a:pt x="1912" y="286"/>
                  </a:lnTo>
                  <a:lnTo>
                    <a:pt x="1859" y="422"/>
                  </a:lnTo>
                  <a:lnTo>
                    <a:pt x="1795" y="554"/>
                  </a:lnTo>
                  <a:lnTo>
                    <a:pt x="1723" y="681"/>
                  </a:lnTo>
                  <a:lnTo>
                    <a:pt x="1641" y="800"/>
                  </a:lnTo>
                  <a:lnTo>
                    <a:pt x="1553" y="914"/>
                  </a:lnTo>
                  <a:lnTo>
                    <a:pt x="1456" y="1022"/>
                  </a:lnTo>
                  <a:lnTo>
                    <a:pt x="1352" y="1122"/>
                  </a:lnTo>
                  <a:lnTo>
                    <a:pt x="1242" y="1215"/>
                  </a:lnTo>
                  <a:lnTo>
                    <a:pt x="1123" y="1298"/>
                  </a:lnTo>
                  <a:lnTo>
                    <a:pt x="1000" y="1375"/>
                  </a:lnTo>
                  <a:lnTo>
                    <a:pt x="872" y="1442"/>
                  </a:lnTo>
                  <a:lnTo>
                    <a:pt x="738" y="1500"/>
                  </a:lnTo>
                  <a:lnTo>
                    <a:pt x="598" y="1550"/>
                  </a:lnTo>
                  <a:lnTo>
                    <a:pt x="454" y="1587"/>
                  </a:lnTo>
                  <a:lnTo>
                    <a:pt x="306" y="1616"/>
                  </a:lnTo>
                  <a:lnTo>
                    <a:pt x="155" y="1633"/>
                  </a:lnTo>
                  <a:lnTo>
                    <a:pt x="2" y="1639"/>
                  </a:lnTo>
                  <a:lnTo>
                    <a:pt x="0" y="1635"/>
                  </a:lnTo>
                  <a:lnTo>
                    <a:pt x="150" y="1625"/>
                  </a:lnTo>
                  <a:lnTo>
                    <a:pt x="295" y="1604"/>
                  </a:lnTo>
                  <a:lnTo>
                    <a:pt x="437" y="1574"/>
                  </a:lnTo>
                  <a:lnTo>
                    <a:pt x="575" y="1534"/>
                  </a:lnTo>
                  <a:lnTo>
                    <a:pt x="709" y="1483"/>
                  </a:lnTo>
                  <a:lnTo>
                    <a:pt x="838" y="1425"/>
                  </a:lnTo>
                  <a:lnTo>
                    <a:pt x="961" y="1357"/>
                  </a:lnTo>
                  <a:lnTo>
                    <a:pt x="1080" y="1279"/>
                  </a:lnTo>
                  <a:lnTo>
                    <a:pt x="1191" y="1196"/>
                  </a:lnTo>
                  <a:lnTo>
                    <a:pt x="1297" y="1103"/>
                  </a:lnTo>
                  <a:lnTo>
                    <a:pt x="1396" y="1005"/>
                  </a:lnTo>
                  <a:lnTo>
                    <a:pt x="1486" y="897"/>
                  </a:lnTo>
                  <a:lnTo>
                    <a:pt x="1572" y="785"/>
                  </a:lnTo>
                  <a:lnTo>
                    <a:pt x="1647" y="666"/>
                  </a:lnTo>
                  <a:lnTo>
                    <a:pt x="1715" y="543"/>
                  </a:lnTo>
                  <a:lnTo>
                    <a:pt x="1774" y="414"/>
                  </a:lnTo>
                  <a:lnTo>
                    <a:pt x="1823" y="280"/>
                  </a:lnTo>
                  <a:lnTo>
                    <a:pt x="1863" y="142"/>
                  </a:lnTo>
                  <a:lnTo>
                    <a:pt x="189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4" name="Freeform 100"/>
            <p:cNvSpPr>
              <a:spLocks noEditPoints="1"/>
            </p:cNvSpPr>
            <p:nvPr userDrawn="1"/>
          </p:nvSpPr>
          <p:spPr bwMode="auto">
            <a:xfrm>
              <a:off x="2521" y="2042"/>
              <a:ext cx="470" cy="501"/>
            </a:xfrm>
            <a:custGeom>
              <a:avLst/>
              <a:gdLst>
                <a:gd name="T0" fmla="*/ 242 w 470"/>
                <a:gd name="T1" fmla="*/ 94 h 501"/>
                <a:gd name="T2" fmla="*/ 206 w 470"/>
                <a:gd name="T3" fmla="*/ 98 h 501"/>
                <a:gd name="T4" fmla="*/ 175 w 470"/>
                <a:gd name="T5" fmla="*/ 111 h 501"/>
                <a:gd name="T6" fmla="*/ 151 w 470"/>
                <a:gd name="T7" fmla="*/ 132 h 501"/>
                <a:gd name="T8" fmla="*/ 134 w 470"/>
                <a:gd name="T9" fmla="*/ 161 h 501"/>
                <a:gd name="T10" fmla="*/ 121 w 470"/>
                <a:gd name="T11" fmla="*/ 200 h 501"/>
                <a:gd name="T12" fmla="*/ 359 w 470"/>
                <a:gd name="T13" fmla="*/ 200 h 501"/>
                <a:gd name="T14" fmla="*/ 351 w 470"/>
                <a:gd name="T15" fmla="*/ 168 h 501"/>
                <a:gd name="T16" fmla="*/ 340 w 470"/>
                <a:gd name="T17" fmla="*/ 142 h 501"/>
                <a:gd name="T18" fmla="*/ 323 w 470"/>
                <a:gd name="T19" fmla="*/ 121 h 501"/>
                <a:gd name="T20" fmla="*/ 300 w 470"/>
                <a:gd name="T21" fmla="*/ 106 h 501"/>
                <a:gd name="T22" fmla="*/ 274 w 470"/>
                <a:gd name="T23" fmla="*/ 96 h 501"/>
                <a:gd name="T24" fmla="*/ 242 w 470"/>
                <a:gd name="T25" fmla="*/ 94 h 501"/>
                <a:gd name="T26" fmla="*/ 240 w 470"/>
                <a:gd name="T27" fmla="*/ 0 h 501"/>
                <a:gd name="T28" fmla="*/ 289 w 470"/>
                <a:gd name="T29" fmla="*/ 4 h 501"/>
                <a:gd name="T30" fmla="*/ 334 w 470"/>
                <a:gd name="T31" fmla="*/ 15 h 501"/>
                <a:gd name="T32" fmla="*/ 374 w 470"/>
                <a:gd name="T33" fmla="*/ 34 h 501"/>
                <a:gd name="T34" fmla="*/ 408 w 470"/>
                <a:gd name="T35" fmla="*/ 62 h 501"/>
                <a:gd name="T36" fmla="*/ 436 w 470"/>
                <a:gd name="T37" fmla="*/ 96 h 501"/>
                <a:gd name="T38" fmla="*/ 455 w 470"/>
                <a:gd name="T39" fmla="*/ 132 h 501"/>
                <a:gd name="T40" fmla="*/ 467 w 470"/>
                <a:gd name="T41" fmla="*/ 176 h 501"/>
                <a:gd name="T42" fmla="*/ 470 w 470"/>
                <a:gd name="T43" fmla="*/ 221 h 501"/>
                <a:gd name="T44" fmla="*/ 470 w 470"/>
                <a:gd name="T45" fmla="*/ 238 h 501"/>
                <a:gd name="T46" fmla="*/ 467 w 470"/>
                <a:gd name="T47" fmla="*/ 259 h 501"/>
                <a:gd name="T48" fmla="*/ 461 w 470"/>
                <a:gd name="T49" fmla="*/ 284 h 501"/>
                <a:gd name="T50" fmla="*/ 117 w 470"/>
                <a:gd name="T51" fmla="*/ 284 h 501"/>
                <a:gd name="T52" fmla="*/ 122 w 470"/>
                <a:gd name="T53" fmla="*/ 320 h 501"/>
                <a:gd name="T54" fmla="*/ 136 w 470"/>
                <a:gd name="T55" fmla="*/ 350 h 501"/>
                <a:gd name="T56" fmla="*/ 157 w 470"/>
                <a:gd name="T57" fmla="*/ 374 h 501"/>
                <a:gd name="T58" fmla="*/ 183 w 470"/>
                <a:gd name="T59" fmla="*/ 391 h 501"/>
                <a:gd name="T60" fmla="*/ 215 w 470"/>
                <a:gd name="T61" fmla="*/ 403 h 501"/>
                <a:gd name="T62" fmla="*/ 255 w 470"/>
                <a:gd name="T63" fmla="*/ 407 h 501"/>
                <a:gd name="T64" fmla="*/ 291 w 470"/>
                <a:gd name="T65" fmla="*/ 403 h 501"/>
                <a:gd name="T66" fmla="*/ 323 w 470"/>
                <a:gd name="T67" fmla="*/ 395 h 501"/>
                <a:gd name="T68" fmla="*/ 349 w 470"/>
                <a:gd name="T69" fmla="*/ 384 h 501"/>
                <a:gd name="T70" fmla="*/ 372 w 470"/>
                <a:gd name="T71" fmla="*/ 365 h 501"/>
                <a:gd name="T72" fmla="*/ 416 w 470"/>
                <a:gd name="T73" fmla="*/ 452 h 501"/>
                <a:gd name="T74" fmla="*/ 382 w 470"/>
                <a:gd name="T75" fmla="*/ 473 h 501"/>
                <a:gd name="T76" fmla="*/ 342 w 470"/>
                <a:gd name="T77" fmla="*/ 488 h 501"/>
                <a:gd name="T78" fmla="*/ 293 w 470"/>
                <a:gd name="T79" fmla="*/ 497 h 501"/>
                <a:gd name="T80" fmla="*/ 238 w 470"/>
                <a:gd name="T81" fmla="*/ 501 h 501"/>
                <a:gd name="T82" fmla="*/ 185 w 470"/>
                <a:gd name="T83" fmla="*/ 496 h 501"/>
                <a:gd name="T84" fmla="*/ 140 w 470"/>
                <a:gd name="T85" fmla="*/ 484 h 501"/>
                <a:gd name="T86" fmla="*/ 98 w 470"/>
                <a:gd name="T87" fmla="*/ 463 h 501"/>
                <a:gd name="T88" fmla="*/ 64 w 470"/>
                <a:gd name="T89" fmla="*/ 435 h 501"/>
                <a:gd name="T90" fmla="*/ 36 w 470"/>
                <a:gd name="T91" fmla="*/ 401 h 501"/>
                <a:gd name="T92" fmla="*/ 15 w 470"/>
                <a:gd name="T93" fmla="*/ 357 h 501"/>
                <a:gd name="T94" fmla="*/ 3 w 470"/>
                <a:gd name="T95" fmla="*/ 310 h 501"/>
                <a:gd name="T96" fmla="*/ 0 w 470"/>
                <a:gd name="T97" fmla="*/ 255 h 501"/>
                <a:gd name="T98" fmla="*/ 3 w 470"/>
                <a:gd name="T99" fmla="*/ 200 h 501"/>
                <a:gd name="T100" fmla="*/ 17 w 470"/>
                <a:gd name="T101" fmla="*/ 151 h 501"/>
                <a:gd name="T102" fmla="*/ 39 w 470"/>
                <a:gd name="T103" fmla="*/ 108 h 501"/>
                <a:gd name="T104" fmla="*/ 70 w 470"/>
                <a:gd name="T105" fmla="*/ 70 h 501"/>
                <a:gd name="T106" fmla="*/ 107 w 470"/>
                <a:gd name="T107" fmla="*/ 39 h 501"/>
                <a:gd name="T108" fmla="*/ 147 w 470"/>
                <a:gd name="T109" fmla="*/ 17 h 501"/>
                <a:gd name="T110" fmla="*/ 191 w 470"/>
                <a:gd name="T111" fmla="*/ 4 h 501"/>
                <a:gd name="T112" fmla="*/ 240 w 470"/>
                <a:gd name="T11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0" h="501">
                  <a:moveTo>
                    <a:pt x="242" y="94"/>
                  </a:moveTo>
                  <a:lnTo>
                    <a:pt x="206" y="98"/>
                  </a:lnTo>
                  <a:lnTo>
                    <a:pt x="175" y="111"/>
                  </a:lnTo>
                  <a:lnTo>
                    <a:pt x="151" y="132"/>
                  </a:lnTo>
                  <a:lnTo>
                    <a:pt x="134" y="161"/>
                  </a:lnTo>
                  <a:lnTo>
                    <a:pt x="121" y="200"/>
                  </a:lnTo>
                  <a:lnTo>
                    <a:pt x="359" y="200"/>
                  </a:lnTo>
                  <a:lnTo>
                    <a:pt x="351" y="168"/>
                  </a:lnTo>
                  <a:lnTo>
                    <a:pt x="340" y="142"/>
                  </a:lnTo>
                  <a:lnTo>
                    <a:pt x="323" y="121"/>
                  </a:lnTo>
                  <a:lnTo>
                    <a:pt x="300" y="106"/>
                  </a:lnTo>
                  <a:lnTo>
                    <a:pt x="274" y="96"/>
                  </a:lnTo>
                  <a:lnTo>
                    <a:pt x="242" y="94"/>
                  </a:lnTo>
                  <a:close/>
                  <a:moveTo>
                    <a:pt x="240" y="0"/>
                  </a:moveTo>
                  <a:lnTo>
                    <a:pt x="289" y="4"/>
                  </a:lnTo>
                  <a:lnTo>
                    <a:pt x="334" y="15"/>
                  </a:lnTo>
                  <a:lnTo>
                    <a:pt x="374" y="34"/>
                  </a:lnTo>
                  <a:lnTo>
                    <a:pt x="408" y="62"/>
                  </a:lnTo>
                  <a:lnTo>
                    <a:pt x="436" y="96"/>
                  </a:lnTo>
                  <a:lnTo>
                    <a:pt x="455" y="132"/>
                  </a:lnTo>
                  <a:lnTo>
                    <a:pt x="467" y="176"/>
                  </a:lnTo>
                  <a:lnTo>
                    <a:pt x="470" y="221"/>
                  </a:lnTo>
                  <a:lnTo>
                    <a:pt x="470" y="238"/>
                  </a:lnTo>
                  <a:lnTo>
                    <a:pt x="467" y="259"/>
                  </a:lnTo>
                  <a:lnTo>
                    <a:pt x="461" y="284"/>
                  </a:lnTo>
                  <a:lnTo>
                    <a:pt x="117" y="284"/>
                  </a:lnTo>
                  <a:lnTo>
                    <a:pt x="122" y="320"/>
                  </a:lnTo>
                  <a:lnTo>
                    <a:pt x="136" y="350"/>
                  </a:lnTo>
                  <a:lnTo>
                    <a:pt x="157" y="374"/>
                  </a:lnTo>
                  <a:lnTo>
                    <a:pt x="183" y="391"/>
                  </a:lnTo>
                  <a:lnTo>
                    <a:pt x="215" y="403"/>
                  </a:lnTo>
                  <a:lnTo>
                    <a:pt x="255" y="407"/>
                  </a:lnTo>
                  <a:lnTo>
                    <a:pt x="291" y="403"/>
                  </a:lnTo>
                  <a:lnTo>
                    <a:pt x="323" y="395"/>
                  </a:lnTo>
                  <a:lnTo>
                    <a:pt x="349" y="384"/>
                  </a:lnTo>
                  <a:lnTo>
                    <a:pt x="372" y="365"/>
                  </a:lnTo>
                  <a:lnTo>
                    <a:pt x="416" y="452"/>
                  </a:lnTo>
                  <a:lnTo>
                    <a:pt x="382" y="473"/>
                  </a:lnTo>
                  <a:lnTo>
                    <a:pt x="342" y="488"/>
                  </a:lnTo>
                  <a:lnTo>
                    <a:pt x="293" y="497"/>
                  </a:lnTo>
                  <a:lnTo>
                    <a:pt x="238" y="501"/>
                  </a:lnTo>
                  <a:lnTo>
                    <a:pt x="185" y="496"/>
                  </a:lnTo>
                  <a:lnTo>
                    <a:pt x="140" y="484"/>
                  </a:lnTo>
                  <a:lnTo>
                    <a:pt x="98" y="463"/>
                  </a:lnTo>
                  <a:lnTo>
                    <a:pt x="64" y="435"/>
                  </a:lnTo>
                  <a:lnTo>
                    <a:pt x="36" y="401"/>
                  </a:lnTo>
                  <a:lnTo>
                    <a:pt x="15" y="357"/>
                  </a:lnTo>
                  <a:lnTo>
                    <a:pt x="3" y="310"/>
                  </a:lnTo>
                  <a:lnTo>
                    <a:pt x="0" y="255"/>
                  </a:lnTo>
                  <a:lnTo>
                    <a:pt x="3" y="200"/>
                  </a:lnTo>
                  <a:lnTo>
                    <a:pt x="17" y="151"/>
                  </a:lnTo>
                  <a:lnTo>
                    <a:pt x="39" y="108"/>
                  </a:lnTo>
                  <a:lnTo>
                    <a:pt x="70" y="70"/>
                  </a:lnTo>
                  <a:lnTo>
                    <a:pt x="107" y="39"/>
                  </a:lnTo>
                  <a:lnTo>
                    <a:pt x="147" y="17"/>
                  </a:lnTo>
                  <a:lnTo>
                    <a:pt x="191" y="4"/>
                  </a:lnTo>
                  <a:lnTo>
                    <a:pt x="2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5" name="Freeform 101"/>
            <p:cNvSpPr>
              <a:spLocks/>
            </p:cNvSpPr>
            <p:nvPr userDrawn="1"/>
          </p:nvSpPr>
          <p:spPr bwMode="auto">
            <a:xfrm>
              <a:off x="3027" y="2042"/>
              <a:ext cx="416" cy="501"/>
            </a:xfrm>
            <a:custGeom>
              <a:avLst/>
              <a:gdLst>
                <a:gd name="T0" fmla="*/ 265 w 416"/>
                <a:gd name="T1" fmla="*/ 0 h 501"/>
                <a:gd name="T2" fmla="*/ 305 w 416"/>
                <a:gd name="T3" fmla="*/ 2 h 501"/>
                <a:gd name="T4" fmla="*/ 343 w 416"/>
                <a:gd name="T5" fmla="*/ 11 h 501"/>
                <a:gd name="T6" fmla="*/ 379 w 416"/>
                <a:gd name="T7" fmla="*/ 26 h 501"/>
                <a:gd name="T8" fmla="*/ 411 w 416"/>
                <a:gd name="T9" fmla="*/ 47 h 501"/>
                <a:gd name="T10" fmla="*/ 363 w 416"/>
                <a:gd name="T11" fmla="*/ 130 h 501"/>
                <a:gd name="T12" fmla="*/ 333 w 416"/>
                <a:gd name="T13" fmla="*/ 109 h 501"/>
                <a:gd name="T14" fmla="*/ 297 w 416"/>
                <a:gd name="T15" fmla="*/ 98 h 501"/>
                <a:gd name="T16" fmla="*/ 256 w 416"/>
                <a:gd name="T17" fmla="*/ 94 h 501"/>
                <a:gd name="T18" fmla="*/ 225 w 416"/>
                <a:gd name="T19" fmla="*/ 96 h 501"/>
                <a:gd name="T20" fmla="*/ 199 w 416"/>
                <a:gd name="T21" fmla="*/ 104 h 501"/>
                <a:gd name="T22" fmla="*/ 174 w 416"/>
                <a:gd name="T23" fmla="*/ 117 h 501"/>
                <a:gd name="T24" fmla="*/ 155 w 416"/>
                <a:gd name="T25" fmla="*/ 136 h 501"/>
                <a:gd name="T26" fmla="*/ 138 w 416"/>
                <a:gd name="T27" fmla="*/ 159 h 501"/>
                <a:gd name="T28" fmla="*/ 127 w 416"/>
                <a:gd name="T29" fmla="*/ 187 h 501"/>
                <a:gd name="T30" fmla="*/ 119 w 416"/>
                <a:gd name="T31" fmla="*/ 219 h 501"/>
                <a:gd name="T32" fmla="*/ 118 w 416"/>
                <a:gd name="T33" fmla="*/ 253 h 501"/>
                <a:gd name="T34" fmla="*/ 121 w 416"/>
                <a:gd name="T35" fmla="*/ 295 h 501"/>
                <a:gd name="T36" fmla="*/ 129 w 416"/>
                <a:gd name="T37" fmla="*/ 329 h 501"/>
                <a:gd name="T38" fmla="*/ 144 w 416"/>
                <a:gd name="T39" fmla="*/ 355 h 501"/>
                <a:gd name="T40" fmla="*/ 165 w 416"/>
                <a:gd name="T41" fmla="*/ 378 h 501"/>
                <a:gd name="T42" fmla="*/ 191 w 416"/>
                <a:gd name="T43" fmla="*/ 393 h 501"/>
                <a:gd name="T44" fmla="*/ 223 w 416"/>
                <a:gd name="T45" fmla="*/ 403 h 501"/>
                <a:gd name="T46" fmla="*/ 263 w 416"/>
                <a:gd name="T47" fmla="*/ 407 h 501"/>
                <a:gd name="T48" fmla="*/ 303 w 416"/>
                <a:gd name="T49" fmla="*/ 401 h 501"/>
                <a:gd name="T50" fmla="*/ 341 w 416"/>
                <a:gd name="T51" fmla="*/ 388 h 501"/>
                <a:gd name="T52" fmla="*/ 373 w 416"/>
                <a:gd name="T53" fmla="*/ 365 h 501"/>
                <a:gd name="T54" fmla="*/ 416 w 416"/>
                <a:gd name="T55" fmla="*/ 454 h 501"/>
                <a:gd name="T56" fmla="*/ 384 w 416"/>
                <a:gd name="T57" fmla="*/ 471 h 501"/>
                <a:gd name="T58" fmla="*/ 356 w 416"/>
                <a:gd name="T59" fmla="*/ 484 h 501"/>
                <a:gd name="T60" fmla="*/ 329 w 416"/>
                <a:gd name="T61" fmla="*/ 492 h 501"/>
                <a:gd name="T62" fmla="*/ 290 w 416"/>
                <a:gd name="T63" fmla="*/ 499 h 501"/>
                <a:gd name="T64" fmla="*/ 242 w 416"/>
                <a:gd name="T65" fmla="*/ 501 h 501"/>
                <a:gd name="T66" fmla="*/ 189 w 416"/>
                <a:gd name="T67" fmla="*/ 496 h 501"/>
                <a:gd name="T68" fmla="*/ 142 w 416"/>
                <a:gd name="T69" fmla="*/ 484 h 501"/>
                <a:gd name="T70" fmla="*/ 101 w 416"/>
                <a:gd name="T71" fmla="*/ 463 h 501"/>
                <a:gd name="T72" fmla="*/ 65 w 416"/>
                <a:gd name="T73" fmla="*/ 435 h 501"/>
                <a:gd name="T74" fmla="*/ 36 w 416"/>
                <a:gd name="T75" fmla="*/ 399 h 501"/>
                <a:gd name="T76" fmla="*/ 17 w 416"/>
                <a:gd name="T77" fmla="*/ 357 h 501"/>
                <a:gd name="T78" fmla="*/ 4 w 416"/>
                <a:gd name="T79" fmla="*/ 308 h 501"/>
                <a:gd name="T80" fmla="*/ 0 w 416"/>
                <a:gd name="T81" fmla="*/ 253 h 501"/>
                <a:gd name="T82" fmla="*/ 4 w 416"/>
                <a:gd name="T83" fmla="*/ 200 h 501"/>
                <a:gd name="T84" fmla="*/ 17 w 416"/>
                <a:gd name="T85" fmla="*/ 151 h 501"/>
                <a:gd name="T86" fmla="*/ 40 w 416"/>
                <a:gd name="T87" fmla="*/ 108 h 501"/>
                <a:gd name="T88" fmla="*/ 70 w 416"/>
                <a:gd name="T89" fmla="*/ 70 h 501"/>
                <a:gd name="T90" fmla="*/ 102 w 416"/>
                <a:gd name="T91" fmla="*/ 43 h 501"/>
                <a:gd name="T92" fmla="*/ 136 w 416"/>
                <a:gd name="T93" fmla="*/ 24 h 501"/>
                <a:gd name="T94" fmla="*/ 174 w 416"/>
                <a:gd name="T95" fmla="*/ 11 h 501"/>
                <a:gd name="T96" fmla="*/ 218 w 416"/>
                <a:gd name="T97" fmla="*/ 2 h 501"/>
                <a:gd name="T98" fmla="*/ 265 w 416"/>
                <a:gd name="T9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6" h="501">
                  <a:moveTo>
                    <a:pt x="265" y="0"/>
                  </a:moveTo>
                  <a:lnTo>
                    <a:pt x="305" y="2"/>
                  </a:lnTo>
                  <a:lnTo>
                    <a:pt x="343" y="11"/>
                  </a:lnTo>
                  <a:lnTo>
                    <a:pt x="379" y="26"/>
                  </a:lnTo>
                  <a:lnTo>
                    <a:pt x="411" y="47"/>
                  </a:lnTo>
                  <a:lnTo>
                    <a:pt x="363" y="130"/>
                  </a:lnTo>
                  <a:lnTo>
                    <a:pt x="333" y="109"/>
                  </a:lnTo>
                  <a:lnTo>
                    <a:pt x="297" y="98"/>
                  </a:lnTo>
                  <a:lnTo>
                    <a:pt x="256" y="94"/>
                  </a:lnTo>
                  <a:lnTo>
                    <a:pt x="225" y="96"/>
                  </a:lnTo>
                  <a:lnTo>
                    <a:pt x="199" y="104"/>
                  </a:lnTo>
                  <a:lnTo>
                    <a:pt x="174" y="117"/>
                  </a:lnTo>
                  <a:lnTo>
                    <a:pt x="155" y="136"/>
                  </a:lnTo>
                  <a:lnTo>
                    <a:pt x="138" y="159"/>
                  </a:lnTo>
                  <a:lnTo>
                    <a:pt x="127" y="187"/>
                  </a:lnTo>
                  <a:lnTo>
                    <a:pt x="119" y="219"/>
                  </a:lnTo>
                  <a:lnTo>
                    <a:pt x="118" y="253"/>
                  </a:lnTo>
                  <a:lnTo>
                    <a:pt x="121" y="295"/>
                  </a:lnTo>
                  <a:lnTo>
                    <a:pt x="129" y="329"/>
                  </a:lnTo>
                  <a:lnTo>
                    <a:pt x="144" y="355"/>
                  </a:lnTo>
                  <a:lnTo>
                    <a:pt x="165" y="378"/>
                  </a:lnTo>
                  <a:lnTo>
                    <a:pt x="191" y="393"/>
                  </a:lnTo>
                  <a:lnTo>
                    <a:pt x="223" y="403"/>
                  </a:lnTo>
                  <a:lnTo>
                    <a:pt x="263" y="407"/>
                  </a:lnTo>
                  <a:lnTo>
                    <a:pt x="303" y="401"/>
                  </a:lnTo>
                  <a:lnTo>
                    <a:pt x="341" y="388"/>
                  </a:lnTo>
                  <a:lnTo>
                    <a:pt x="373" y="365"/>
                  </a:lnTo>
                  <a:lnTo>
                    <a:pt x="416" y="454"/>
                  </a:lnTo>
                  <a:lnTo>
                    <a:pt x="384" y="471"/>
                  </a:lnTo>
                  <a:lnTo>
                    <a:pt x="356" y="484"/>
                  </a:lnTo>
                  <a:lnTo>
                    <a:pt x="329" y="492"/>
                  </a:lnTo>
                  <a:lnTo>
                    <a:pt x="290" y="499"/>
                  </a:lnTo>
                  <a:lnTo>
                    <a:pt x="242" y="501"/>
                  </a:lnTo>
                  <a:lnTo>
                    <a:pt x="189" y="496"/>
                  </a:lnTo>
                  <a:lnTo>
                    <a:pt x="142" y="484"/>
                  </a:lnTo>
                  <a:lnTo>
                    <a:pt x="101" y="463"/>
                  </a:lnTo>
                  <a:lnTo>
                    <a:pt x="65" y="435"/>
                  </a:lnTo>
                  <a:lnTo>
                    <a:pt x="36" y="399"/>
                  </a:lnTo>
                  <a:lnTo>
                    <a:pt x="17" y="357"/>
                  </a:lnTo>
                  <a:lnTo>
                    <a:pt x="4" y="308"/>
                  </a:lnTo>
                  <a:lnTo>
                    <a:pt x="0" y="253"/>
                  </a:lnTo>
                  <a:lnTo>
                    <a:pt x="4" y="200"/>
                  </a:lnTo>
                  <a:lnTo>
                    <a:pt x="17" y="151"/>
                  </a:lnTo>
                  <a:lnTo>
                    <a:pt x="40" y="108"/>
                  </a:lnTo>
                  <a:lnTo>
                    <a:pt x="70" y="70"/>
                  </a:lnTo>
                  <a:lnTo>
                    <a:pt x="102" y="43"/>
                  </a:lnTo>
                  <a:lnTo>
                    <a:pt x="136" y="24"/>
                  </a:lnTo>
                  <a:lnTo>
                    <a:pt x="174" y="11"/>
                  </a:lnTo>
                  <a:lnTo>
                    <a:pt x="218" y="2"/>
                  </a:lnTo>
                  <a:lnTo>
                    <a:pt x="26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6" name="Freeform 102"/>
            <p:cNvSpPr>
              <a:spLocks noEditPoints="1"/>
            </p:cNvSpPr>
            <p:nvPr userDrawn="1"/>
          </p:nvSpPr>
          <p:spPr bwMode="auto">
            <a:xfrm>
              <a:off x="3436" y="2042"/>
              <a:ext cx="465" cy="501"/>
            </a:xfrm>
            <a:custGeom>
              <a:avLst/>
              <a:gdLst>
                <a:gd name="T0" fmla="*/ 232 w 465"/>
                <a:gd name="T1" fmla="*/ 91 h 501"/>
                <a:gd name="T2" fmla="*/ 198 w 465"/>
                <a:gd name="T3" fmla="*/ 96 h 501"/>
                <a:gd name="T4" fmla="*/ 172 w 465"/>
                <a:gd name="T5" fmla="*/ 109 h 501"/>
                <a:gd name="T6" fmla="*/ 147 w 465"/>
                <a:gd name="T7" fmla="*/ 132 h 501"/>
                <a:gd name="T8" fmla="*/ 130 w 465"/>
                <a:gd name="T9" fmla="*/ 164 h 501"/>
                <a:gd name="T10" fmla="*/ 121 w 465"/>
                <a:gd name="T11" fmla="*/ 202 h 501"/>
                <a:gd name="T12" fmla="*/ 117 w 465"/>
                <a:gd name="T13" fmla="*/ 250 h 501"/>
                <a:gd name="T14" fmla="*/ 119 w 465"/>
                <a:gd name="T15" fmla="*/ 291 h 501"/>
                <a:gd name="T16" fmla="*/ 126 w 465"/>
                <a:gd name="T17" fmla="*/ 327 h 501"/>
                <a:gd name="T18" fmla="*/ 138 w 465"/>
                <a:gd name="T19" fmla="*/ 357 h 501"/>
                <a:gd name="T20" fmla="*/ 155 w 465"/>
                <a:gd name="T21" fmla="*/ 380 h 501"/>
                <a:gd name="T22" fmla="*/ 176 w 465"/>
                <a:gd name="T23" fmla="*/ 395 h 501"/>
                <a:gd name="T24" fmla="*/ 202 w 465"/>
                <a:gd name="T25" fmla="*/ 405 h 501"/>
                <a:gd name="T26" fmla="*/ 232 w 465"/>
                <a:gd name="T27" fmla="*/ 408 h 501"/>
                <a:gd name="T28" fmla="*/ 265 w 465"/>
                <a:gd name="T29" fmla="*/ 405 h 501"/>
                <a:gd name="T30" fmla="*/ 293 w 465"/>
                <a:gd name="T31" fmla="*/ 390 h 501"/>
                <a:gd name="T32" fmla="*/ 316 w 465"/>
                <a:gd name="T33" fmla="*/ 367 h 501"/>
                <a:gd name="T34" fmla="*/ 333 w 465"/>
                <a:gd name="T35" fmla="*/ 335 h 501"/>
                <a:gd name="T36" fmla="*/ 344 w 465"/>
                <a:gd name="T37" fmla="*/ 297 h 501"/>
                <a:gd name="T38" fmla="*/ 348 w 465"/>
                <a:gd name="T39" fmla="*/ 250 h 501"/>
                <a:gd name="T40" fmla="*/ 344 w 465"/>
                <a:gd name="T41" fmla="*/ 206 h 501"/>
                <a:gd name="T42" fmla="*/ 338 w 465"/>
                <a:gd name="T43" fmla="*/ 172 h 501"/>
                <a:gd name="T44" fmla="*/ 325 w 465"/>
                <a:gd name="T45" fmla="*/ 142 h 501"/>
                <a:gd name="T46" fmla="*/ 310 w 465"/>
                <a:gd name="T47" fmla="*/ 119 h 501"/>
                <a:gd name="T48" fmla="*/ 289 w 465"/>
                <a:gd name="T49" fmla="*/ 104 h 501"/>
                <a:gd name="T50" fmla="*/ 263 w 465"/>
                <a:gd name="T51" fmla="*/ 94 h 501"/>
                <a:gd name="T52" fmla="*/ 232 w 465"/>
                <a:gd name="T53" fmla="*/ 91 h 501"/>
                <a:gd name="T54" fmla="*/ 232 w 465"/>
                <a:gd name="T55" fmla="*/ 0 h 501"/>
                <a:gd name="T56" fmla="*/ 283 w 465"/>
                <a:gd name="T57" fmla="*/ 4 h 501"/>
                <a:gd name="T58" fmla="*/ 331 w 465"/>
                <a:gd name="T59" fmla="*/ 17 h 501"/>
                <a:gd name="T60" fmla="*/ 370 w 465"/>
                <a:gd name="T61" fmla="*/ 38 h 501"/>
                <a:gd name="T62" fmla="*/ 403 w 465"/>
                <a:gd name="T63" fmla="*/ 66 h 501"/>
                <a:gd name="T64" fmla="*/ 431 w 465"/>
                <a:gd name="T65" fmla="*/ 102 h 501"/>
                <a:gd name="T66" fmla="*/ 450 w 465"/>
                <a:gd name="T67" fmla="*/ 145 h 501"/>
                <a:gd name="T68" fmla="*/ 461 w 465"/>
                <a:gd name="T69" fmla="*/ 195 h 501"/>
                <a:gd name="T70" fmla="*/ 465 w 465"/>
                <a:gd name="T71" fmla="*/ 250 h 501"/>
                <a:gd name="T72" fmla="*/ 461 w 465"/>
                <a:gd name="T73" fmla="*/ 304 h 501"/>
                <a:gd name="T74" fmla="*/ 448 w 465"/>
                <a:gd name="T75" fmla="*/ 352 h 501"/>
                <a:gd name="T76" fmla="*/ 429 w 465"/>
                <a:gd name="T77" fmla="*/ 395 h 501"/>
                <a:gd name="T78" fmla="*/ 403 w 465"/>
                <a:gd name="T79" fmla="*/ 433 h 501"/>
                <a:gd name="T80" fmla="*/ 369 w 465"/>
                <a:gd name="T81" fmla="*/ 461 h 501"/>
                <a:gd name="T82" fmla="*/ 329 w 465"/>
                <a:gd name="T83" fmla="*/ 484 h 501"/>
                <a:gd name="T84" fmla="*/ 283 w 465"/>
                <a:gd name="T85" fmla="*/ 496 h 501"/>
                <a:gd name="T86" fmla="*/ 232 w 465"/>
                <a:gd name="T87" fmla="*/ 501 h 501"/>
                <a:gd name="T88" fmla="*/ 179 w 465"/>
                <a:gd name="T89" fmla="*/ 496 h 501"/>
                <a:gd name="T90" fmla="*/ 134 w 465"/>
                <a:gd name="T91" fmla="*/ 484 h 501"/>
                <a:gd name="T92" fmla="*/ 94 w 465"/>
                <a:gd name="T93" fmla="*/ 461 h 501"/>
                <a:gd name="T94" fmla="*/ 60 w 465"/>
                <a:gd name="T95" fmla="*/ 431 h 501"/>
                <a:gd name="T96" fmla="*/ 34 w 465"/>
                <a:gd name="T97" fmla="*/ 395 h 501"/>
                <a:gd name="T98" fmla="*/ 15 w 465"/>
                <a:gd name="T99" fmla="*/ 352 h 501"/>
                <a:gd name="T100" fmla="*/ 4 w 465"/>
                <a:gd name="T101" fmla="*/ 303 h 501"/>
                <a:gd name="T102" fmla="*/ 0 w 465"/>
                <a:gd name="T103" fmla="*/ 250 h 501"/>
                <a:gd name="T104" fmla="*/ 4 w 465"/>
                <a:gd name="T105" fmla="*/ 197 h 501"/>
                <a:gd name="T106" fmla="*/ 15 w 465"/>
                <a:gd name="T107" fmla="*/ 149 h 501"/>
                <a:gd name="T108" fmla="*/ 36 w 465"/>
                <a:gd name="T109" fmla="*/ 106 h 501"/>
                <a:gd name="T110" fmla="*/ 62 w 465"/>
                <a:gd name="T111" fmla="*/ 68 h 501"/>
                <a:gd name="T112" fmla="*/ 98 w 465"/>
                <a:gd name="T113" fmla="*/ 38 h 501"/>
                <a:gd name="T114" fmla="*/ 138 w 465"/>
                <a:gd name="T115" fmla="*/ 17 h 501"/>
                <a:gd name="T116" fmla="*/ 181 w 465"/>
                <a:gd name="T117" fmla="*/ 4 h 501"/>
                <a:gd name="T118" fmla="*/ 232 w 465"/>
                <a:gd name="T11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5" h="501">
                  <a:moveTo>
                    <a:pt x="232" y="91"/>
                  </a:moveTo>
                  <a:lnTo>
                    <a:pt x="198" y="96"/>
                  </a:lnTo>
                  <a:lnTo>
                    <a:pt x="172" y="109"/>
                  </a:lnTo>
                  <a:lnTo>
                    <a:pt x="147" y="132"/>
                  </a:lnTo>
                  <a:lnTo>
                    <a:pt x="130" y="164"/>
                  </a:lnTo>
                  <a:lnTo>
                    <a:pt x="121" y="202"/>
                  </a:lnTo>
                  <a:lnTo>
                    <a:pt x="117" y="250"/>
                  </a:lnTo>
                  <a:lnTo>
                    <a:pt x="119" y="291"/>
                  </a:lnTo>
                  <a:lnTo>
                    <a:pt x="126" y="327"/>
                  </a:lnTo>
                  <a:lnTo>
                    <a:pt x="138" y="357"/>
                  </a:lnTo>
                  <a:lnTo>
                    <a:pt x="155" y="380"/>
                  </a:lnTo>
                  <a:lnTo>
                    <a:pt x="176" y="395"/>
                  </a:lnTo>
                  <a:lnTo>
                    <a:pt x="202" y="405"/>
                  </a:lnTo>
                  <a:lnTo>
                    <a:pt x="232" y="408"/>
                  </a:lnTo>
                  <a:lnTo>
                    <a:pt x="265" y="405"/>
                  </a:lnTo>
                  <a:lnTo>
                    <a:pt x="293" y="390"/>
                  </a:lnTo>
                  <a:lnTo>
                    <a:pt x="316" y="367"/>
                  </a:lnTo>
                  <a:lnTo>
                    <a:pt x="333" y="335"/>
                  </a:lnTo>
                  <a:lnTo>
                    <a:pt x="344" y="297"/>
                  </a:lnTo>
                  <a:lnTo>
                    <a:pt x="348" y="250"/>
                  </a:lnTo>
                  <a:lnTo>
                    <a:pt x="344" y="206"/>
                  </a:lnTo>
                  <a:lnTo>
                    <a:pt x="338" y="172"/>
                  </a:lnTo>
                  <a:lnTo>
                    <a:pt x="325" y="142"/>
                  </a:lnTo>
                  <a:lnTo>
                    <a:pt x="310" y="119"/>
                  </a:lnTo>
                  <a:lnTo>
                    <a:pt x="289" y="104"/>
                  </a:lnTo>
                  <a:lnTo>
                    <a:pt x="263" y="94"/>
                  </a:lnTo>
                  <a:lnTo>
                    <a:pt x="232" y="91"/>
                  </a:lnTo>
                  <a:close/>
                  <a:moveTo>
                    <a:pt x="232" y="0"/>
                  </a:moveTo>
                  <a:lnTo>
                    <a:pt x="283" y="4"/>
                  </a:lnTo>
                  <a:lnTo>
                    <a:pt x="331" y="17"/>
                  </a:lnTo>
                  <a:lnTo>
                    <a:pt x="370" y="38"/>
                  </a:lnTo>
                  <a:lnTo>
                    <a:pt x="403" y="66"/>
                  </a:lnTo>
                  <a:lnTo>
                    <a:pt x="431" y="102"/>
                  </a:lnTo>
                  <a:lnTo>
                    <a:pt x="450" y="145"/>
                  </a:lnTo>
                  <a:lnTo>
                    <a:pt x="461" y="195"/>
                  </a:lnTo>
                  <a:lnTo>
                    <a:pt x="465" y="250"/>
                  </a:lnTo>
                  <a:lnTo>
                    <a:pt x="461" y="304"/>
                  </a:lnTo>
                  <a:lnTo>
                    <a:pt x="448" y="352"/>
                  </a:lnTo>
                  <a:lnTo>
                    <a:pt x="429" y="395"/>
                  </a:lnTo>
                  <a:lnTo>
                    <a:pt x="403" y="433"/>
                  </a:lnTo>
                  <a:lnTo>
                    <a:pt x="369" y="461"/>
                  </a:lnTo>
                  <a:lnTo>
                    <a:pt x="329" y="484"/>
                  </a:lnTo>
                  <a:lnTo>
                    <a:pt x="283" y="496"/>
                  </a:lnTo>
                  <a:lnTo>
                    <a:pt x="232" y="501"/>
                  </a:lnTo>
                  <a:lnTo>
                    <a:pt x="179" y="496"/>
                  </a:lnTo>
                  <a:lnTo>
                    <a:pt x="134" y="484"/>
                  </a:lnTo>
                  <a:lnTo>
                    <a:pt x="94" y="461"/>
                  </a:lnTo>
                  <a:lnTo>
                    <a:pt x="60" y="431"/>
                  </a:lnTo>
                  <a:lnTo>
                    <a:pt x="34" y="395"/>
                  </a:lnTo>
                  <a:lnTo>
                    <a:pt x="15" y="352"/>
                  </a:lnTo>
                  <a:lnTo>
                    <a:pt x="4" y="303"/>
                  </a:lnTo>
                  <a:lnTo>
                    <a:pt x="0" y="250"/>
                  </a:lnTo>
                  <a:lnTo>
                    <a:pt x="4" y="197"/>
                  </a:lnTo>
                  <a:lnTo>
                    <a:pt x="15" y="149"/>
                  </a:lnTo>
                  <a:lnTo>
                    <a:pt x="36" y="106"/>
                  </a:lnTo>
                  <a:lnTo>
                    <a:pt x="62" y="68"/>
                  </a:lnTo>
                  <a:lnTo>
                    <a:pt x="98" y="38"/>
                  </a:lnTo>
                  <a:lnTo>
                    <a:pt x="138" y="17"/>
                  </a:lnTo>
                  <a:lnTo>
                    <a:pt x="181" y="4"/>
                  </a:lnTo>
                  <a:lnTo>
                    <a:pt x="23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7" name="Freeform 103"/>
            <p:cNvSpPr>
              <a:spLocks/>
            </p:cNvSpPr>
            <p:nvPr userDrawn="1"/>
          </p:nvSpPr>
          <p:spPr bwMode="auto">
            <a:xfrm>
              <a:off x="3941" y="1909"/>
              <a:ext cx="94" cy="94"/>
            </a:xfrm>
            <a:custGeom>
              <a:avLst/>
              <a:gdLst>
                <a:gd name="T0" fmla="*/ 55 w 112"/>
                <a:gd name="T1" fmla="*/ 0 h 112"/>
                <a:gd name="T2" fmla="*/ 78 w 112"/>
                <a:gd name="T3" fmla="*/ 4 h 112"/>
                <a:gd name="T4" fmla="*/ 95 w 112"/>
                <a:gd name="T5" fmla="*/ 15 h 112"/>
                <a:gd name="T6" fmla="*/ 108 w 112"/>
                <a:gd name="T7" fmla="*/ 34 h 112"/>
                <a:gd name="T8" fmla="*/ 112 w 112"/>
                <a:gd name="T9" fmla="*/ 55 h 112"/>
                <a:gd name="T10" fmla="*/ 108 w 112"/>
                <a:gd name="T11" fmla="*/ 78 h 112"/>
                <a:gd name="T12" fmla="*/ 95 w 112"/>
                <a:gd name="T13" fmla="*/ 95 h 112"/>
                <a:gd name="T14" fmla="*/ 78 w 112"/>
                <a:gd name="T15" fmla="*/ 108 h 112"/>
                <a:gd name="T16" fmla="*/ 55 w 112"/>
                <a:gd name="T17" fmla="*/ 112 h 112"/>
                <a:gd name="T18" fmla="*/ 34 w 112"/>
                <a:gd name="T19" fmla="*/ 108 h 112"/>
                <a:gd name="T20" fmla="*/ 15 w 112"/>
                <a:gd name="T21" fmla="*/ 95 h 112"/>
                <a:gd name="T22" fmla="*/ 4 w 112"/>
                <a:gd name="T23" fmla="*/ 78 h 112"/>
                <a:gd name="T24" fmla="*/ 0 w 112"/>
                <a:gd name="T25" fmla="*/ 55 h 112"/>
                <a:gd name="T26" fmla="*/ 4 w 112"/>
                <a:gd name="T27" fmla="*/ 34 h 112"/>
                <a:gd name="T28" fmla="*/ 15 w 112"/>
                <a:gd name="T29" fmla="*/ 15 h 112"/>
                <a:gd name="T30" fmla="*/ 34 w 112"/>
                <a:gd name="T31" fmla="*/ 4 h 112"/>
                <a:gd name="T32" fmla="*/ 55 w 112"/>
                <a:gd name="T3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2">
                  <a:moveTo>
                    <a:pt x="55" y="0"/>
                  </a:moveTo>
                  <a:lnTo>
                    <a:pt x="78" y="4"/>
                  </a:lnTo>
                  <a:lnTo>
                    <a:pt x="95" y="15"/>
                  </a:lnTo>
                  <a:lnTo>
                    <a:pt x="108" y="34"/>
                  </a:lnTo>
                  <a:lnTo>
                    <a:pt x="112" y="55"/>
                  </a:lnTo>
                  <a:lnTo>
                    <a:pt x="108" y="78"/>
                  </a:lnTo>
                  <a:lnTo>
                    <a:pt x="95" y="95"/>
                  </a:lnTo>
                  <a:lnTo>
                    <a:pt x="78" y="108"/>
                  </a:lnTo>
                  <a:lnTo>
                    <a:pt x="55" y="112"/>
                  </a:lnTo>
                  <a:lnTo>
                    <a:pt x="34" y="108"/>
                  </a:lnTo>
                  <a:lnTo>
                    <a:pt x="15" y="95"/>
                  </a:lnTo>
                  <a:lnTo>
                    <a:pt x="4" y="78"/>
                  </a:lnTo>
                  <a:lnTo>
                    <a:pt x="0" y="55"/>
                  </a:lnTo>
                  <a:lnTo>
                    <a:pt x="4" y="34"/>
                  </a:lnTo>
                  <a:lnTo>
                    <a:pt x="15" y="15"/>
                  </a:lnTo>
                  <a:lnTo>
                    <a:pt x="34" y="4"/>
                  </a:lnTo>
                  <a:lnTo>
                    <a:pt x="55" y="0"/>
                  </a:lnTo>
                  <a:close/>
                </a:path>
              </a:pathLst>
            </a:custGeom>
            <a:solidFill>
              <a:srgbClr val="FA0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9" name="Freeform 105"/>
            <p:cNvSpPr>
              <a:spLocks/>
            </p:cNvSpPr>
            <p:nvPr userDrawn="1"/>
          </p:nvSpPr>
          <p:spPr bwMode="auto">
            <a:xfrm>
              <a:off x="4107" y="2042"/>
              <a:ext cx="426" cy="492"/>
            </a:xfrm>
            <a:custGeom>
              <a:avLst/>
              <a:gdLst>
                <a:gd name="T0" fmla="*/ 238 w 426"/>
                <a:gd name="T1" fmla="*/ 0 h 492"/>
                <a:gd name="T2" fmla="*/ 280 w 426"/>
                <a:gd name="T3" fmla="*/ 2 h 492"/>
                <a:gd name="T4" fmla="*/ 316 w 426"/>
                <a:gd name="T5" fmla="*/ 13 h 492"/>
                <a:gd name="T6" fmla="*/ 348 w 426"/>
                <a:gd name="T7" fmla="*/ 28 h 492"/>
                <a:gd name="T8" fmla="*/ 374 w 426"/>
                <a:gd name="T9" fmla="*/ 51 h 492"/>
                <a:gd name="T10" fmla="*/ 397 w 426"/>
                <a:gd name="T11" fmla="*/ 79 h 492"/>
                <a:gd name="T12" fmla="*/ 412 w 426"/>
                <a:gd name="T13" fmla="*/ 113 h 492"/>
                <a:gd name="T14" fmla="*/ 422 w 426"/>
                <a:gd name="T15" fmla="*/ 151 h 492"/>
                <a:gd name="T16" fmla="*/ 426 w 426"/>
                <a:gd name="T17" fmla="*/ 195 h 492"/>
                <a:gd name="T18" fmla="*/ 426 w 426"/>
                <a:gd name="T19" fmla="*/ 492 h 492"/>
                <a:gd name="T20" fmla="*/ 312 w 426"/>
                <a:gd name="T21" fmla="*/ 492 h 492"/>
                <a:gd name="T22" fmla="*/ 312 w 426"/>
                <a:gd name="T23" fmla="*/ 212 h 492"/>
                <a:gd name="T24" fmla="*/ 308 w 426"/>
                <a:gd name="T25" fmla="*/ 176 h 492"/>
                <a:gd name="T26" fmla="*/ 301 w 426"/>
                <a:gd name="T27" fmla="*/ 145 h 492"/>
                <a:gd name="T28" fmla="*/ 287 w 426"/>
                <a:gd name="T29" fmla="*/ 123 h 492"/>
                <a:gd name="T30" fmla="*/ 269 w 426"/>
                <a:gd name="T31" fmla="*/ 106 h 492"/>
                <a:gd name="T32" fmla="*/ 244 w 426"/>
                <a:gd name="T33" fmla="*/ 96 h 492"/>
                <a:gd name="T34" fmla="*/ 210 w 426"/>
                <a:gd name="T35" fmla="*/ 94 h 492"/>
                <a:gd name="T36" fmla="*/ 185 w 426"/>
                <a:gd name="T37" fmla="*/ 96 h 492"/>
                <a:gd name="T38" fmla="*/ 157 w 426"/>
                <a:gd name="T39" fmla="*/ 108 h 492"/>
                <a:gd name="T40" fmla="*/ 132 w 426"/>
                <a:gd name="T41" fmla="*/ 123 h 492"/>
                <a:gd name="T42" fmla="*/ 114 w 426"/>
                <a:gd name="T43" fmla="*/ 142 h 492"/>
                <a:gd name="T44" fmla="*/ 114 w 426"/>
                <a:gd name="T45" fmla="*/ 492 h 492"/>
                <a:gd name="T46" fmla="*/ 0 w 426"/>
                <a:gd name="T47" fmla="*/ 492 h 492"/>
                <a:gd name="T48" fmla="*/ 0 w 426"/>
                <a:gd name="T49" fmla="*/ 7 h 492"/>
                <a:gd name="T50" fmla="*/ 81 w 426"/>
                <a:gd name="T51" fmla="*/ 7 h 492"/>
                <a:gd name="T52" fmla="*/ 102 w 426"/>
                <a:gd name="T53" fmla="*/ 53 h 492"/>
                <a:gd name="T54" fmla="*/ 129 w 426"/>
                <a:gd name="T55" fmla="*/ 30 h 492"/>
                <a:gd name="T56" fmla="*/ 161 w 426"/>
                <a:gd name="T57" fmla="*/ 13 h 492"/>
                <a:gd name="T58" fmla="*/ 197 w 426"/>
                <a:gd name="T59" fmla="*/ 2 h 492"/>
                <a:gd name="T60" fmla="*/ 238 w 426"/>
                <a:gd name="T6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6" h="492">
                  <a:moveTo>
                    <a:pt x="238" y="0"/>
                  </a:moveTo>
                  <a:lnTo>
                    <a:pt x="280" y="2"/>
                  </a:lnTo>
                  <a:lnTo>
                    <a:pt x="316" y="13"/>
                  </a:lnTo>
                  <a:lnTo>
                    <a:pt x="348" y="28"/>
                  </a:lnTo>
                  <a:lnTo>
                    <a:pt x="374" y="51"/>
                  </a:lnTo>
                  <a:lnTo>
                    <a:pt x="397" y="79"/>
                  </a:lnTo>
                  <a:lnTo>
                    <a:pt x="412" y="113"/>
                  </a:lnTo>
                  <a:lnTo>
                    <a:pt x="422" y="151"/>
                  </a:lnTo>
                  <a:lnTo>
                    <a:pt x="426" y="195"/>
                  </a:lnTo>
                  <a:lnTo>
                    <a:pt x="426" y="492"/>
                  </a:lnTo>
                  <a:lnTo>
                    <a:pt x="312" y="492"/>
                  </a:lnTo>
                  <a:lnTo>
                    <a:pt x="312" y="212"/>
                  </a:lnTo>
                  <a:lnTo>
                    <a:pt x="308" y="176"/>
                  </a:lnTo>
                  <a:lnTo>
                    <a:pt x="301" y="145"/>
                  </a:lnTo>
                  <a:lnTo>
                    <a:pt x="287" y="123"/>
                  </a:lnTo>
                  <a:lnTo>
                    <a:pt x="269" y="106"/>
                  </a:lnTo>
                  <a:lnTo>
                    <a:pt x="244" y="96"/>
                  </a:lnTo>
                  <a:lnTo>
                    <a:pt x="210" y="94"/>
                  </a:lnTo>
                  <a:lnTo>
                    <a:pt x="185" y="96"/>
                  </a:lnTo>
                  <a:lnTo>
                    <a:pt x="157" y="108"/>
                  </a:lnTo>
                  <a:lnTo>
                    <a:pt x="132" y="123"/>
                  </a:lnTo>
                  <a:lnTo>
                    <a:pt x="114" y="142"/>
                  </a:lnTo>
                  <a:lnTo>
                    <a:pt x="114" y="492"/>
                  </a:lnTo>
                  <a:lnTo>
                    <a:pt x="0" y="492"/>
                  </a:lnTo>
                  <a:lnTo>
                    <a:pt x="0" y="7"/>
                  </a:lnTo>
                  <a:lnTo>
                    <a:pt x="81" y="7"/>
                  </a:lnTo>
                  <a:lnTo>
                    <a:pt x="102" y="53"/>
                  </a:lnTo>
                  <a:lnTo>
                    <a:pt x="129" y="30"/>
                  </a:lnTo>
                  <a:lnTo>
                    <a:pt x="161" y="13"/>
                  </a:lnTo>
                  <a:lnTo>
                    <a:pt x="197" y="2"/>
                  </a:lnTo>
                  <a:lnTo>
                    <a:pt x="2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0" name="Freeform 106"/>
            <p:cNvSpPr>
              <a:spLocks/>
            </p:cNvSpPr>
            <p:nvPr userDrawn="1"/>
          </p:nvSpPr>
          <p:spPr bwMode="auto">
            <a:xfrm>
              <a:off x="4529" y="2049"/>
              <a:ext cx="482" cy="494"/>
            </a:xfrm>
            <a:custGeom>
              <a:avLst/>
              <a:gdLst>
                <a:gd name="T0" fmla="*/ 0 w 482"/>
                <a:gd name="T1" fmla="*/ 0 h 494"/>
                <a:gd name="T2" fmla="*/ 123 w 482"/>
                <a:gd name="T3" fmla="*/ 0 h 494"/>
                <a:gd name="T4" fmla="*/ 240 w 482"/>
                <a:gd name="T5" fmla="*/ 296 h 494"/>
                <a:gd name="T6" fmla="*/ 361 w 482"/>
                <a:gd name="T7" fmla="*/ 0 h 494"/>
                <a:gd name="T8" fmla="*/ 482 w 482"/>
                <a:gd name="T9" fmla="*/ 0 h 494"/>
                <a:gd name="T10" fmla="*/ 259 w 482"/>
                <a:gd name="T11" fmla="*/ 494 h 494"/>
                <a:gd name="T12" fmla="*/ 219 w 482"/>
                <a:gd name="T13" fmla="*/ 494 h 494"/>
                <a:gd name="T14" fmla="*/ 0 w 482"/>
                <a:gd name="T15" fmla="*/ 0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494">
                  <a:moveTo>
                    <a:pt x="0" y="0"/>
                  </a:moveTo>
                  <a:lnTo>
                    <a:pt x="123" y="0"/>
                  </a:lnTo>
                  <a:lnTo>
                    <a:pt x="240" y="296"/>
                  </a:lnTo>
                  <a:lnTo>
                    <a:pt x="361" y="0"/>
                  </a:lnTo>
                  <a:lnTo>
                    <a:pt x="482" y="0"/>
                  </a:lnTo>
                  <a:lnTo>
                    <a:pt x="259" y="494"/>
                  </a:lnTo>
                  <a:lnTo>
                    <a:pt x="219" y="49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1" name="Freeform 107"/>
            <p:cNvSpPr>
              <a:spLocks noEditPoints="1"/>
            </p:cNvSpPr>
            <p:nvPr userDrawn="1"/>
          </p:nvSpPr>
          <p:spPr bwMode="auto">
            <a:xfrm>
              <a:off x="4979" y="2042"/>
              <a:ext cx="472" cy="501"/>
            </a:xfrm>
            <a:custGeom>
              <a:avLst/>
              <a:gdLst>
                <a:gd name="T0" fmla="*/ 242 w 472"/>
                <a:gd name="T1" fmla="*/ 94 h 501"/>
                <a:gd name="T2" fmla="*/ 206 w 472"/>
                <a:gd name="T3" fmla="*/ 98 h 501"/>
                <a:gd name="T4" fmla="*/ 176 w 472"/>
                <a:gd name="T5" fmla="*/ 111 h 501"/>
                <a:gd name="T6" fmla="*/ 153 w 472"/>
                <a:gd name="T7" fmla="*/ 132 h 501"/>
                <a:gd name="T8" fmla="*/ 134 w 472"/>
                <a:gd name="T9" fmla="*/ 161 h 501"/>
                <a:gd name="T10" fmla="*/ 123 w 472"/>
                <a:gd name="T11" fmla="*/ 200 h 501"/>
                <a:gd name="T12" fmla="*/ 359 w 472"/>
                <a:gd name="T13" fmla="*/ 200 h 501"/>
                <a:gd name="T14" fmla="*/ 353 w 472"/>
                <a:gd name="T15" fmla="*/ 168 h 501"/>
                <a:gd name="T16" fmla="*/ 342 w 472"/>
                <a:gd name="T17" fmla="*/ 142 h 501"/>
                <a:gd name="T18" fmla="*/ 325 w 472"/>
                <a:gd name="T19" fmla="*/ 121 h 501"/>
                <a:gd name="T20" fmla="*/ 302 w 472"/>
                <a:gd name="T21" fmla="*/ 106 h 501"/>
                <a:gd name="T22" fmla="*/ 274 w 472"/>
                <a:gd name="T23" fmla="*/ 96 h 501"/>
                <a:gd name="T24" fmla="*/ 242 w 472"/>
                <a:gd name="T25" fmla="*/ 94 h 501"/>
                <a:gd name="T26" fmla="*/ 240 w 472"/>
                <a:gd name="T27" fmla="*/ 0 h 501"/>
                <a:gd name="T28" fmla="*/ 291 w 472"/>
                <a:gd name="T29" fmla="*/ 4 h 501"/>
                <a:gd name="T30" fmla="*/ 334 w 472"/>
                <a:gd name="T31" fmla="*/ 15 h 501"/>
                <a:gd name="T32" fmla="*/ 374 w 472"/>
                <a:gd name="T33" fmla="*/ 34 h 501"/>
                <a:gd name="T34" fmla="*/ 408 w 472"/>
                <a:gd name="T35" fmla="*/ 62 h 501"/>
                <a:gd name="T36" fmla="*/ 437 w 472"/>
                <a:gd name="T37" fmla="*/ 96 h 501"/>
                <a:gd name="T38" fmla="*/ 457 w 472"/>
                <a:gd name="T39" fmla="*/ 132 h 501"/>
                <a:gd name="T40" fmla="*/ 469 w 472"/>
                <a:gd name="T41" fmla="*/ 176 h 501"/>
                <a:gd name="T42" fmla="*/ 472 w 472"/>
                <a:gd name="T43" fmla="*/ 221 h 501"/>
                <a:gd name="T44" fmla="*/ 472 w 472"/>
                <a:gd name="T45" fmla="*/ 238 h 501"/>
                <a:gd name="T46" fmla="*/ 469 w 472"/>
                <a:gd name="T47" fmla="*/ 259 h 501"/>
                <a:gd name="T48" fmla="*/ 463 w 472"/>
                <a:gd name="T49" fmla="*/ 284 h 501"/>
                <a:gd name="T50" fmla="*/ 117 w 472"/>
                <a:gd name="T51" fmla="*/ 284 h 501"/>
                <a:gd name="T52" fmla="*/ 123 w 472"/>
                <a:gd name="T53" fmla="*/ 320 h 501"/>
                <a:gd name="T54" fmla="*/ 136 w 472"/>
                <a:gd name="T55" fmla="*/ 350 h 501"/>
                <a:gd name="T56" fmla="*/ 157 w 472"/>
                <a:gd name="T57" fmla="*/ 374 h 501"/>
                <a:gd name="T58" fmla="*/ 185 w 472"/>
                <a:gd name="T59" fmla="*/ 391 h 501"/>
                <a:gd name="T60" fmla="*/ 217 w 472"/>
                <a:gd name="T61" fmla="*/ 403 h 501"/>
                <a:gd name="T62" fmla="*/ 255 w 472"/>
                <a:gd name="T63" fmla="*/ 407 h 501"/>
                <a:gd name="T64" fmla="*/ 293 w 472"/>
                <a:gd name="T65" fmla="*/ 403 h 501"/>
                <a:gd name="T66" fmla="*/ 323 w 472"/>
                <a:gd name="T67" fmla="*/ 395 h 501"/>
                <a:gd name="T68" fmla="*/ 351 w 472"/>
                <a:gd name="T69" fmla="*/ 384 h 501"/>
                <a:gd name="T70" fmla="*/ 372 w 472"/>
                <a:gd name="T71" fmla="*/ 365 h 501"/>
                <a:gd name="T72" fmla="*/ 418 w 472"/>
                <a:gd name="T73" fmla="*/ 452 h 501"/>
                <a:gd name="T74" fmla="*/ 384 w 472"/>
                <a:gd name="T75" fmla="*/ 473 h 501"/>
                <a:gd name="T76" fmla="*/ 342 w 472"/>
                <a:gd name="T77" fmla="*/ 488 h 501"/>
                <a:gd name="T78" fmla="*/ 295 w 472"/>
                <a:gd name="T79" fmla="*/ 497 h 501"/>
                <a:gd name="T80" fmla="*/ 240 w 472"/>
                <a:gd name="T81" fmla="*/ 501 h 501"/>
                <a:gd name="T82" fmla="*/ 187 w 472"/>
                <a:gd name="T83" fmla="*/ 496 h 501"/>
                <a:gd name="T84" fmla="*/ 140 w 472"/>
                <a:gd name="T85" fmla="*/ 484 h 501"/>
                <a:gd name="T86" fmla="*/ 100 w 472"/>
                <a:gd name="T87" fmla="*/ 463 h 501"/>
                <a:gd name="T88" fmla="*/ 64 w 472"/>
                <a:gd name="T89" fmla="*/ 435 h 501"/>
                <a:gd name="T90" fmla="*/ 36 w 472"/>
                <a:gd name="T91" fmla="*/ 401 h 501"/>
                <a:gd name="T92" fmla="*/ 17 w 472"/>
                <a:gd name="T93" fmla="*/ 357 h 501"/>
                <a:gd name="T94" fmla="*/ 4 w 472"/>
                <a:gd name="T95" fmla="*/ 310 h 501"/>
                <a:gd name="T96" fmla="*/ 0 w 472"/>
                <a:gd name="T97" fmla="*/ 255 h 501"/>
                <a:gd name="T98" fmla="*/ 5 w 472"/>
                <a:gd name="T99" fmla="*/ 200 h 501"/>
                <a:gd name="T100" fmla="*/ 19 w 472"/>
                <a:gd name="T101" fmla="*/ 151 h 501"/>
                <a:gd name="T102" fmla="*/ 39 w 472"/>
                <a:gd name="T103" fmla="*/ 108 h 501"/>
                <a:gd name="T104" fmla="*/ 72 w 472"/>
                <a:gd name="T105" fmla="*/ 70 h 501"/>
                <a:gd name="T106" fmla="*/ 108 w 472"/>
                <a:gd name="T107" fmla="*/ 39 h 501"/>
                <a:gd name="T108" fmla="*/ 149 w 472"/>
                <a:gd name="T109" fmla="*/ 17 h 501"/>
                <a:gd name="T110" fmla="*/ 193 w 472"/>
                <a:gd name="T111" fmla="*/ 4 h 501"/>
                <a:gd name="T112" fmla="*/ 240 w 472"/>
                <a:gd name="T11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 h="501">
                  <a:moveTo>
                    <a:pt x="242" y="94"/>
                  </a:moveTo>
                  <a:lnTo>
                    <a:pt x="206" y="98"/>
                  </a:lnTo>
                  <a:lnTo>
                    <a:pt x="176" y="111"/>
                  </a:lnTo>
                  <a:lnTo>
                    <a:pt x="153" y="132"/>
                  </a:lnTo>
                  <a:lnTo>
                    <a:pt x="134" y="161"/>
                  </a:lnTo>
                  <a:lnTo>
                    <a:pt x="123" y="200"/>
                  </a:lnTo>
                  <a:lnTo>
                    <a:pt x="359" y="200"/>
                  </a:lnTo>
                  <a:lnTo>
                    <a:pt x="353" y="168"/>
                  </a:lnTo>
                  <a:lnTo>
                    <a:pt x="342" y="142"/>
                  </a:lnTo>
                  <a:lnTo>
                    <a:pt x="325" y="121"/>
                  </a:lnTo>
                  <a:lnTo>
                    <a:pt x="302" y="106"/>
                  </a:lnTo>
                  <a:lnTo>
                    <a:pt x="274" y="96"/>
                  </a:lnTo>
                  <a:lnTo>
                    <a:pt x="242" y="94"/>
                  </a:lnTo>
                  <a:close/>
                  <a:moveTo>
                    <a:pt x="240" y="0"/>
                  </a:moveTo>
                  <a:lnTo>
                    <a:pt x="291" y="4"/>
                  </a:lnTo>
                  <a:lnTo>
                    <a:pt x="334" y="15"/>
                  </a:lnTo>
                  <a:lnTo>
                    <a:pt x="374" y="34"/>
                  </a:lnTo>
                  <a:lnTo>
                    <a:pt x="408" y="62"/>
                  </a:lnTo>
                  <a:lnTo>
                    <a:pt x="437" y="96"/>
                  </a:lnTo>
                  <a:lnTo>
                    <a:pt x="457" y="132"/>
                  </a:lnTo>
                  <a:lnTo>
                    <a:pt x="469" y="176"/>
                  </a:lnTo>
                  <a:lnTo>
                    <a:pt x="472" y="221"/>
                  </a:lnTo>
                  <a:lnTo>
                    <a:pt x="472" y="238"/>
                  </a:lnTo>
                  <a:lnTo>
                    <a:pt x="469" y="259"/>
                  </a:lnTo>
                  <a:lnTo>
                    <a:pt x="463" y="284"/>
                  </a:lnTo>
                  <a:lnTo>
                    <a:pt x="117" y="284"/>
                  </a:lnTo>
                  <a:lnTo>
                    <a:pt x="123" y="320"/>
                  </a:lnTo>
                  <a:lnTo>
                    <a:pt x="136" y="350"/>
                  </a:lnTo>
                  <a:lnTo>
                    <a:pt x="157" y="374"/>
                  </a:lnTo>
                  <a:lnTo>
                    <a:pt x="185" y="391"/>
                  </a:lnTo>
                  <a:lnTo>
                    <a:pt x="217" y="403"/>
                  </a:lnTo>
                  <a:lnTo>
                    <a:pt x="255" y="407"/>
                  </a:lnTo>
                  <a:lnTo>
                    <a:pt x="293" y="403"/>
                  </a:lnTo>
                  <a:lnTo>
                    <a:pt x="323" y="395"/>
                  </a:lnTo>
                  <a:lnTo>
                    <a:pt x="351" y="384"/>
                  </a:lnTo>
                  <a:lnTo>
                    <a:pt x="372" y="365"/>
                  </a:lnTo>
                  <a:lnTo>
                    <a:pt x="418" y="452"/>
                  </a:lnTo>
                  <a:lnTo>
                    <a:pt x="384" y="473"/>
                  </a:lnTo>
                  <a:lnTo>
                    <a:pt x="342" y="488"/>
                  </a:lnTo>
                  <a:lnTo>
                    <a:pt x="295" y="497"/>
                  </a:lnTo>
                  <a:lnTo>
                    <a:pt x="240" y="501"/>
                  </a:lnTo>
                  <a:lnTo>
                    <a:pt x="187" y="496"/>
                  </a:lnTo>
                  <a:lnTo>
                    <a:pt x="140" y="484"/>
                  </a:lnTo>
                  <a:lnTo>
                    <a:pt x="100" y="463"/>
                  </a:lnTo>
                  <a:lnTo>
                    <a:pt x="64" y="435"/>
                  </a:lnTo>
                  <a:lnTo>
                    <a:pt x="36" y="401"/>
                  </a:lnTo>
                  <a:lnTo>
                    <a:pt x="17" y="357"/>
                  </a:lnTo>
                  <a:lnTo>
                    <a:pt x="4" y="310"/>
                  </a:lnTo>
                  <a:lnTo>
                    <a:pt x="0" y="255"/>
                  </a:lnTo>
                  <a:lnTo>
                    <a:pt x="5" y="200"/>
                  </a:lnTo>
                  <a:lnTo>
                    <a:pt x="19" y="151"/>
                  </a:lnTo>
                  <a:lnTo>
                    <a:pt x="39" y="108"/>
                  </a:lnTo>
                  <a:lnTo>
                    <a:pt x="72" y="70"/>
                  </a:lnTo>
                  <a:lnTo>
                    <a:pt x="108" y="39"/>
                  </a:lnTo>
                  <a:lnTo>
                    <a:pt x="149" y="17"/>
                  </a:lnTo>
                  <a:lnTo>
                    <a:pt x="193" y="4"/>
                  </a:lnTo>
                  <a:lnTo>
                    <a:pt x="2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2" name="Freeform 108"/>
            <p:cNvSpPr>
              <a:spLocks/>
            </p:cNvSpPr>
            <p:nvPr userDrawn="1"/>
          </p:nvSpPr>
          <p:spPr bwMode="auto">
            <a:xfrm>
              <a:off x="5476" y="2042"/>
              <a:ext cx="426" cy="492"/>
            </a:xfrm>
            <a:custGeom>
              <a:avLst/>
              <a:gdLst>
                <a:gd name="T0" fmla="*/ 238 w 426"/>
                <a:gd name="T1" fmla="*/ 0 h 492"/>
                <a:gd name="T2" fmla="*/ 280 w 426"/>
                <a:gd name="T3" fmla="*/ 2 h 492"/>
                <a:gd name="T4" fmla="*/ 316 w 426"/>
                <a:gd name="T5" fmla="*/ 13 h 492"/>
                <a:gd name="T6" fmla="*/ 348 w 426"/>
                <a:gd name="T7" fmla="*/ 28 h 492"/>
                <a:gd name="T8" fmla="*/ 374 w 426"/>
                <a:gd name="T9" fmla="*/ 51 h 492"/>
                <a:gd name="T10" fmla="*/ 397 w 426"/>
                <a:gd name="T11" fmla="*/ 79 h 492"/>
                <a:gd name="T12" fmla="*/ 412 w 426"/>
                <a:gd name="T13" fmla="*/ 113 h 492"/>
                <a:gd name="T14" fmla="*/ 422 w 426"/>
                <a:gd name="T15" fmla="*/ 151 h 492"/>
                <a:gd name="T16" fmla="*/ 426 w 426"/>
                <a:gd name="T17" fmla="*/ 195 h 492"/>
                <a:gd name="T18" fmla="*/ 426 w 426"/>
                <a:gd name="T19" fmla="*/ 492 h 492"/>
                <a:gd name="T20" fmla="*/ 312 w 426"/>
                <a:gd name="T21" fmla="*/ 492 h 492"/>
                <a:gd name="T22" fmla="*/ 312 w 426"/>
                <a:gd name="T23" fmla="*/ 212 h 492"/>
                <a:gd name="T24" fmla="*/ 308 w 426"/>
                <a:gd name="T25" fmla="*/ 176 h 492"/>
                <a:gd name="T26" fmla="*/ 301 w 426"/>
                <a:gd name="T27" fmla="*/ 145 h 492"/>
                <a:gd name="T28" fmla="*/ 287 w 426"/>
                <a:gd name="T29" fmla="*/ 123 h 492"/>
                <a:gd name="T30" fmla="*/ 269 w 426"/>
                <a:gd name="T31" fmla="*/ 106 h 492"/>
                <a:gd name="T32" fmla="*/ 244 w 426"/>
                <a:gd name="T33" fmla="*/ 96 h 492"/>
                <a:gd name="T34" fmla="*/ 210 w 426"/>
                <a:gd name="T35" fmla="*/ 94 h 492"/>
                <a:gd name="T36" fmla="*/ 185 w 426"/>
                <a:gd name="T37" fmla="*/ 96 h 492"/>
                <a:gd name="T38" fmla="*/ 157 w 426"/>
                <a:gd name="T39" fmla="*/ 108 h 492"/>
                <a:gd name="T40" fmla="*/ 132 w 426"/>
                <a:gd name="T41" fmla="*/ 123 h 492"/>
                <a:gd name="T42" fmla="*/ 114 w 426"/>
                <a:gd name="T43" fmla="*/ 142 h 492"/>
                <a:gd name="T44" fmla="*/ 114 w 426"/>
                <a:gd name="T45" fmla="*/ 492 h 492"/>
                <a:gd name="T46" fmla="*/ 0 w 426"/>
                <a:gd name="T47" fmla="*/ 492 h 492"/>
                <a:gd name="T48" fmla="*/ 0 w 426"/>
                <a:gd name="T49" fmla="*/ 7 h 492"/>
                <a:gd name="T50" fmla="*/ 81 w 426"/>
                <a:gd name="T51" fmla="*/ 7 h 492"/>
                <a:gd name="T52" fmla="*/ 102 w 426"/>
                <a:gd name="T53" fmla="*/ 53 h 492"/>
                <a:gd name="T54" fmla="*/ 129 w 426"/>
                <a:gd name="T55" fmla="*/ 30 h 492"/>
                <a:gd name="T56" fmla="*/ 159 w 426"/>
                <a:gd name="T57" fmla="*/ 13 h 492"/>
                <a:gd name="T58" fmla="*/ 197 w 426"/>
                <a:gd name="T59" fmla="*/ 2 h 492"/>
                <a:gd name="T60" fmla="*/ 238 w 426"/>
                <a:gd name="T6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6" h="492">
                  <a:moveTo>
                    <a:pt x="238" y="0"/>
                  </a:moveTo>
                  <a:lnTo>
                    <a:pt x="280" y="2"/>
                  </a:lnTo>
                  <a:lnTo>
                    <a:pt x="316" y="13"/>
                  </a:lnTo>
                  <a:lnTo>
                    <a:pt x="348" y="28"/>
                  </a:lnTo>
                  <a:lnTo>
                    <a:pt x="374" y="51"/>
                  </a:lnTo>
                  <a:lnTo>
                    <a:pt x="397" y="79"/>
                  </a:lnTo>
                  <a:lnTo>
                    <a:pt x="412" y="113"/>
                  </a:lnTo>
                  <a:lnTo>
                    <a:pt x="422" y="151"/>
                  </a:lnTo>
                  <a:lnTo>
                    <a:pt x="426" y="195"/>
                  </a:lnTo>
                  <a:lnTo>
                    <a:pt x="426" y="492"/>
                  </a:lnTo>
                  <a:lnTo>
                    <a:pt x="312" y="492"/>
                  </a:lnTo>
                  <a:lnTo>
                    <a:pt x="312" y="212"/>
                  </a:lnTo>
                  <a:lnTo>
                    <a:pt x="308" y="176"/>
                  </a:lnTo>
                  <a:lnTo>
                    <a:pt x="301" y="145"/>
                  </a:lnTo>
                  <a:lnTo>
                    <a:pt x="287" y="123"/>
                  </a:lnTo>
                  <a:lnTo>
                    <a:pt x="269" y="106"/>
                  </a:lnTo>
                  <a:lnTo>
                    <a:pt x="244" y="96"/>
                  </a:lnTo>
                  <a:lnTo>
                    <a:pt x="210" y="94"/>
                  </a:lnTo>
                  <a:lnTo>
                    <a:pt x="185" y="96"/>
                  </a:lnTo>
                  <a:lnTo>
                    <a:pt x="157" y="108"/>
                  </a:lnTo>
                  <a:lnTo>
                    <a:pt x="132" y="123"/>
                  </a:lnTo>
                  <a:lnTo>
                    <a:pt x="114" y="142"/>
                  </a:lnTo>
                  <a:lnTo>
                    <a:pt x="114" y="492"/>
                  </a:lnTo>
                  <a:lnTo>
                    <a:pt x="0" y="492"/>
                  </a:lnTo>
                  <a:lnTo>
                    <a:pt x="0" y="7"/>
                  </a:lnTo>
                  <a:lnTo>
                    <a:pt x="81" y="7"/>
                  </a:lnTo>
                  <a:lnTo>
                    <a:pt x="102" y="53"/>
                  </a:lnTo>
                  <a:lnTo>
                    <a:pt x="129" y="30"/>
                  </a:lnTo>
                  <a:lnTo>
                    <a:pt x="159" y="13"/>
                  </a:lnTo>
                  <a:lnTo>
                    <a:pt x="197" y="2"/>
                  </a:lnTo>
                  <a:lnTo>
                    <a:pt x="2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3" name="Freeform 109"/>
            <p:cNvSpPr>
              <a:spLocks/>
            </p:cNvSpPr>
            <p:nvPr userDrawn="1"/>
          </p:nvSpPr>
          <p:spPr bwMode="auto">
            <a:xfrm>
              <a:off x="5919" y="1909"/>
              <a:ext cx="317" cy="634"/>
            </a:xfrm>
            <a:custGeom>
              <a:avLst/>
              <a:gdLst>
                <a:gd name="T0" fmla="*/ 168 w 317"/>
                <a:gd name="T1" fmla="*/ 0 h 634"/>
                <a:gd name="T2" fmla="*/ 168 w 317"/>
                <a:gd name="T3" fmla="*/ 140 h 634"/>
                <a:gd name="T4" fmla="*/ 302 w 317"/>
                <a:gd name="T5" fmla="*/ 140 h 634"/>
                <a:gd name="T6" fmla="*/ 302 w 317"/>
                <a:gd name="T7" fmla="*/ 231 h 634"/>
                <a:gd name="T8" fmla="*/ 168 w 317"/>
                <a:gd name="T9" fmla="*/ 231 h 634"/>
                <a:gd name="T10" fmla="*/ 168 w 317"/>
                <a:gd name="T11" fmla="*/ 443 h 634"/>
                <a:gd name="T12" fmla="*/ 170 w 317"/>
                <a:gd name="T13" fmla="*/ 473 h 634"/>
                <a:gd name="T14" fmla="*/ 175 w 317"/>
                <a:gd name="T15" fmla="*/ 498 h 634"/>
                <a:gd name="T16" fmla="*/ 185 w 317"/>
                <a:gd name="T17" fmla="*/ 517 h 634"/>
                <a:gd name="T18" fmla="*/ 198 w 317"/>
                <a:gd name="T19" fmla="*/ 528 h 634"/>
                <a:gd name="T20" fmla="*/ 217 w 317"/>
                <a:gd name="T21" fmla="*/ 536 h 634"/>
                <a:gd name="T22" fmla="*/ 242 w 317"/>
                <a:gd name="T23" fmla="*/ 538 h 634"/>
                <a:gd name="T24" fmla="*/ 281 w 317"/>
                <a:gd name="T25" fmla="*/ 532 h 634"/>
                <a:gd name="T26" fmla="*/ 317 w 317"/>
                <a:gd name="T27" fmla="*/ 517 h 634"/>
                <a:gd name="T28" fmla="*/ 317 w 317"/>
                <a:gd name="T29" fmla="*/ 619 h 634"/>
                <a:gd name="T30" fmla="*/ 287 w 317"/>
                <a:gd name="T31" fmla="*/ 627 h 634"/>
                <a:gd name="T32" fmla="*/ 251 w 317"/>
                <a:gd name="T33" fmla="*/ 632 h 634"/>
                <a:gd name="T34" fmla="*/ 206 w 317"/>
                <a:gd name="T35" fmla="*/ 634 h 634"/>
                <a:gd name="T36" fmla="*/ 172 w 317"/>
                <a:gd name="T37" fmla="*/ 630 h 634"/>
                <a:gd name="T38" fmla="*/ 141 w 317"/>
                <a:gd name="T39" fmla="*/ 623 h 634"/>
                <a:gd name="T40" fmla="*/ 117 w 317"/>
                <a:gd name="T41" fmla="*/ 610 h 634"/>
                <a:gd name="T42" fmla="*/ 94 w 317"/>
                <a:gd name="T43" fmla="*/ 593 h 634"/>
                <a:gd name="T44" fmla="*/ 77 w 317"/>
                <a:gd name="T45" fmla="*/ 570 h 634"/>
                <a:gd name="T46" fmla="*/ 66 w 317"/>
                <a:gd name="T47" fmla="*/ 543 h 634"/>
                <a:gd name="T48" fmla="*/ 58 w 317"/>
                <a:gd name="T49" fmla="*/ 511 h 634"/>
                <a:gd name="T50" fmla="*/ 56 w 317"/>
                <a:gd name="T51" fmla="*/ 475 h 634"/>
                <a:gd name="T52" fmla="*/ 56 w 317"/>
                <a:gd name="T53" fmla="*/ 231 h 634"/>
                <a:gd name="T54" fmla="*/ 0 w 317"/>
                <a:gd name="T55" fmla="*/ 231 h 634"/>
                <a:gd name="T56" fmla="*/ 0 w 317"/>
                <a:gd name="T57" fmla="*/ 140 h 634"/>
                <a:gd name="T58" fmla="*/ 56 w 317"/>
                <a:gd name="T59" fmla="*/ 140 h 634"/>
                <a:gd name="T60" fmla="*/ 56 w 317"/>
                <a:gd name="T61" fmla="*/ 42 h 634"/>
                <a:gd name="T62" fmla="*/ 168 w 317"/>
                <a:gd name="T63"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634">
                  <a:moveTo>
                    <a:pt x="168" y="0"/>
                  </a:moveTo>
                  <a:lnTo>
                    <a:pt x="168" y="140"/>
                  </a:lnTo>
                  <a:lnTo>
                    <a:pt x="302" y="140"/>
                  </a:lnTo>
                  <a:lnTo>
                    <a:pt x="302" y="231"/>
                  </a:lnTo>
                  <a:lnTo>
                    <a:pt x="168" y="231"/>
                  </a:lnTo>
                  <a:lnTo>
                    <a:pt x="168" y="443"/>
                  </a:lnTo>
                  <a:lnTo>
                    <a:pt x="170" y="473"/>
                  </a:lnTo>
                  <a:lnTo>
                    <a:pt x="175" y="498"/>
                  </a:lnTo>
                  <a:lnTo>
                    <a:pt x="185" y="517"/>
                  </a:lnTo>
                  <a:lnTo>
                    <a:pt x="198" y="528"/>
                  </a:lnTo>
                  <a:lnTo>
                    <a:pt x="217" y="536"/>
                  </a:lnTo>
                  <a:lnTo>
                    <a:pt x="242" y="538"/>
                  </a:lnTo>
                  <a:lnTo>
                    <a:pt x="281" y="532"/>
                  </a:lnTo>
                  <a:lnTo>
                    <a:pt x="317" y="517"/>
                  </a:lnTo>
                  <a:lnTo>
                    <a:pt x="317" y="619"/>
                  </a:lnTo>
                  <a:lnTo>
                    <a:pt x="287" y="627"/>
                  </a:lnTo>
                  <a:lnTo>
                    <a:pt x="251" y="632"/>
                  </a:lnTo>
                  <a:lnTo>
                    <a:pt x="206" y="634"/>
                  </a:lnTo>
                  <a:lnTo>
                    <a:pt x="172" y="630"/>
                  </a:lnTo>
                  <a:lnTo>
                    <a:pt x="141" y="623"/>
                  </a:lnTo>
                  <a:lnTo>
                    <a:pt x="117" y="610"/>
                  </a:lnTo>
                  <a:lnTo>
                    <a:pt x="94" y="593"/>
                  </a:lnTo>
                  <a:lnTo>
                    <a:pt x="77" y="570"/>
                  </a:lnTo>
                  <a:lnTo>
                    <a:pt x="66" y="543"/>
                  </a:lnTo>
                  <a:lnTo>
                    <a:pt x="58" y="511"/>
                  </a:lnTo>
                  <a:lnTo>
                    <a:pt x="56" y="475"/>
                  </a:lnTo>
                  <a:lnTo>
                    <a:pt x="56" y="231"/>
                  </a:lnTo>
                  <a:lnTo>
                    <a:pt x="0" y="231"/>
                  </a:lnTo>
                  <a:lnTo>
                    <a:pt x="0" y="140"/>
                  </a:lnTo>
                  <a:lnTo>
                    <a:pt x="56" y="140"/>
                  </a:lnTo>
                  <a:lnTo>
                    <a:pt x="56" y="42"/>
                  </a:lnTo>
                  <a:lnTo>
                    <a:pt x="1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4" name="Freeform 110"/>
            <p:cNvSpPr>
              <a:spLocks/>
            </p:cNvSpPr>
            <p:nvPr userDrawn="1"/>
          </p:nvSpPr>
          <p:spPr bwMode="auto">
            <a:xfrm>
              <a:off x="3939" y="1917"/>
              <a:ext cx="96" cy="96"/>
            </a:xfrm>
            <a:custGeom>
              <a:avLst/>
              <a:gdLst>
                <a:gd name="T0" fmla="*/ 47 w 96"/>
                <a:gd name="T1" fmla="*/ 0 h 96"/>
                <a:gd name="T2" fmla="*/ 66 w 96"/>
                <a:gd name="T3" fmla="*/ 4 h 96"/>
                <a:gd name="T4" fmla="*/ 81 w 96"/>
                <a:gd name="T5" fmla="*/ 13 h 96"/>
                <a:gd name="T6" fmla="*/ 92 w 96"/>
                <a:gd name="T7" fmla="*/ 28 h 96"/>
                <a:gd name="T8" fmla="*/ 96 w 96"/>
                <a:gd name="T9" fmla="*/ 47 h 96"/>
                <a:gd name="T10" fmla="*/ 92 w 96"/>
                <a:gd name="T11" fmla="*/ 66 h 96"/>
                <a:gd name="T12" fmla="*/ 81 w 96"/>
                <a:gd name="T13" fmla="*/ 81 h 96"/>
                <a:gd name="T14" fmla="*/ 66 w 96"/>
                <a:gd name="T15" fmla="*/ 93 h 96"/>
                <a:gd name="T16" fmla="*/ 47 w 96"/>
                <a:gd name="T17" fmla="*/ 96 h 96"/>
                <a:gd name="T18" fmla="*/ 28 w 96"/>
                <a:gd name="T19" fmla="*/ 93 h 96"/>
                <a:gd name="T20" fmla="*/ 13 w 96"/>
                <a:gd name="T21" fmla="*/ 81 h 96"/>
                <a:gd name="T22" fmla="*/ 4 w 96"/>
                <a:gd name="T23" fmla="*/ 66 h 96"/>
                <a:gd name="T24" fmla="*/ 0 w 96"/>
                <a:gd name="T25" fmla="*/ 47 h 96"/>
                <a:gd name="T26" fmla="*/ 4 w 96"/>
                <a:gd name="T27" fmla="*/ 28 h 96"/>
                <a:gd name="T28" fmla="*/ 13 w 96"/>
                <a:gd name="T29" fmla="*/ 13 h 96"/>
                <a:gd name="T30" fmla="*/ 28 w 96"/>
                <a:gd name="T31" fmla="*/ 4 h 96"/>
                <a:gd name="T32" fmla="*/ 47 w 96"/>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7" y="0"/>
                  </a:moveTo>
                  <a:lnTo>
                    <a:pt x="66" y="4"/>
                  </a:lnTo>
                  <a:lnTo>
                    <a:pt x="81" y="13"/>
                  </a:lnTo>
                  <a:lnTo>
                    <a:pt x="92" y="28"/>
                  </a:lnTo>
                  <a:lnTo>
                    <a:pt x="96" y="47"/>
                  </a:lnTo>
                  <a:lnTo>
                    <a:pt x="92" y="66"/>
                  </a:lnTo>
                  <a:lnTo>
                    <a:pt x="81" y="81"/>
                  </a:lnTo>
                  <a:lnTo>
                    <a:pt x="66" y="93"/>
                  </a:lnTo>
                  <a:lnTo>
                    <a:pt x="47" y="96"/>
                  </a:lnTo>
                  <a:lnTo>
                    <a:pt x="28" y="93"/>
                  </a:lnTo>
                  <a:lnTo>
                    <a:pt x="13" y="81"/>
                  </a:lnTo>
                  <a:lnTo>
                    <a:pt x="4" y="66"/>
                  </a:lnTo>
                  <a:lnTo>
                    <a:pt x="0" y="47"/>
                  </a:lnTo>
                  <a:lnTo>
                    <a:pt x="4" y="28"/>
                  </a:lnTo>
                  <a:lnTo>
                    <a:pt x="13" y="13"/>
                  </a:lnTo>
                  <a:lnTo>
                    <a:pt x="28" y="4"/>
                  </a:lnTo>
                  <a:lnTo>
                    <a:pt x="47"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35" name="Rectangle 3"/>
          <p:cNvSpPr>
            <a:spLocks noGrp="1" noChangeArrowheads="1"/>
          </p:cNvSpPr>
          <p:nvPr>
            <p:ph idx="1"/>
          </p:nvPr>
        </p:nvSpPr>
        <p:spPr bwMode="auto">
          <a:xfrm>
            <a:off x="1801840" y="1798328"/>
            <a:ext cx="615936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663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4" y="546120"/>
            <a:ext cx="7088188" cy="553998"/>
          </a:xfrm>
        </p:spPr>
        <p:txBody>
          <a:bodyPr/>
          <a:lstStyle>
            <a:lvl1pPr>
              <a:defRPr sz="3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0800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6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151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764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05300" y="16764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944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967228"/>
            <a:ext cx="5943600" cy="40011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1556791"/>
            <a:ext cx="59436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275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8979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9">
            <a:extLst>
              <a:ext uri="{28A0092B-C50C-407E-A947-70E740481C1C}">
                <a14:useLocalDpi xmlns:a14="http://schemas.microsoft.com/office/drawing/2010/main" val="0"/>
              </a:ext>
            </a:extLst>
          </a:blip>
          <a:srcRect t="26725" b="26725"/>
          <a:stretch/>
        </p:blipFill>
        <p:spPr>
          <a:xfrm>
            <a:off x="0" y="6200077"/>
            <a:ext cx="9906000" cy="657923"/>
          </a:xfrm>
          <a:prstGeom prst="rect">
            <a:avLst/>
          </a:prstGeom>
        </p:spPr>
      </p:pic>
      <p:sp>
        <p:nvSpPr>
          <p:cNvPr id="1026" name="Rectangle 2"/>
          <p:cNvSpPr>
            <a:spLocks noGrp="1" noChangeArrowheads="1"/>
          </p:cNvSpPr>
          <p:nvPr>
            <p:ph type="title"/>
          </p:nvPr>
        </p:nvSpPr>
        <p:spPr bwMode="auto">
          <a:xfrm>
            <a:off x="304804" y="533400"/>
            <a:ext cx="7088188" cy="5794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304801" y="1676400"/>
            <a:ext cx="784860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Footer Placeholder 3"/>
          <p:cNvSpPr txBox="1">
            <a:spLocks/>
          </p:cNvSpPr>
          <p:nvPr userDrawn="1"/>
        </p:nvSpPr>
        <p:spPr bwMode="auto">
          <a:xfrm>
            <a:off x="320824" y="630932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de-CH"/>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l">
              <a:defRPr/>
            </a:pPr>
            <a:r>
              <a:rPr lang="en-GB" sz="1100" b="1" dirty="0" smtClean="0">
                <a:effectLst>
                  <a:outerShdw blurRad="38100" dist="38100" dir="2700000" algn="tl">
                    <a:srgbClr val="000000">
                      <a:alpha val="43137"/>
                    </a:srgbClr>
                  </a:outerShdw>
                </a:effectLst>
              </a:rPr>
              <a:t>Trust</a:t>
            </a:r>
            <a:r>
              <a:rPr lang="en-GB" sz="1100" b="1" baseline="0" dirty="0" smtClean="0">
                <a:effectLst>
                  <a:outerShdw blurRad="38100" dist="38100" dir="2700000" algn="tl">
                    <a:srgbClr val="000000">
                      <a:alpha val="43137"/>
                    </a:srgbClr>
                  </a:outerShdw>
                </a:effectLst>
              </a:rPr>
              <a:t> in Transparency!</a:t>
            </a:r>
            <a:endParaRPr lang="en-GB" sz="1100" b="1" dirty="0">
              <a:effectLst>
                <a:outerShdw blurRad="38100" dist="38100" dir="2700000" algn="tl">
                  <a:srgbClr val="000000">
                    <a:alpha val="43137"/>
                  </a:srgbClr>
                </a:outerShdw>
              </a:effectLst>
            </a:endParaRPr>
          </a:p>
        </p:txBody>
      </p:sp>
      <p:sp>
        <p:nvSpPr>
          <p:cNvPr id="9" name="Footer Placeholder 3"/>
          <p:cNvSpPr txBox="1">
            <a:spLocks/>
          </p:cNvSpPr>
          <p:nvPr userDrawn="1"/>
        </p:nvSpPr>
        <p:spPr bwMode="auto">
          <a:xfrm>
            <a:off x="6249144" y="630932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de-CH"/>
            </a:defPPr>
            <a:lvl1pPr algn="r" rtl="0" eaLnBrk="0" fontAlgn="base" hangingPunct="0">
              <a:spcBef>
                <a:spcPct val="0"/>
              </a:spcBef>
              <a:spcAft>
                <a:spcPct val="0"/>
              </a:spcAft>
              <a:defRPr sz="1400" kern="1200">
                <a:solidFill>
                  <a:schemeClr val="tx1"/>
                </a:solidFill>
                <a:latin typeface="+mn-lt"/>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fld id="{C720CF41-5D38-44F8-AC63-0A0B87023FD8}" type="slidenum">
              <a:rPr lang="en-GB" sz="1200" b="1" smtClean="0">
                <a:effectLst>
                  <a:outerShdw blurRad="38100" dist="38100" dir="2700000" algn="tl">
                    <a:srgbClr val="000000">
                      <a:alpha val="43137"/>
                    </a:srgbClr>
                  </a:outerShdw>
                </a:effectLst>
              </a:rPr>
              <a:t>‹#›</a:t>
            </a:fld>
            <a:endParaRPr lang="en-GB" sz="1200" b="1" dirty="0">
              <a:effectLst>
                <a:outerShdw blurRad="38100" dist="38100" dir="2700000" algn="tl">
                  <a:srgbClr val="000000">
                    <a:alpha val="43137"/>
                  </a:srgbClr>
                </a:outerShdw>
              </a:effectLst>
            </a:endParaRP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906000" cy="1409700"/>
          </a:xfrm>
          <a:prstGeom prst="rect">
            <a:avLst/>
          </a:prstGeom>
        </p:spPr>
      </p:pic>
      <p:grpSp>
        <p:nvGrpSpPr>
          <p:cNvPr id="11" name="Group 96"/>
          <p:cNvGrpSpPr>
            <a:grpSpLocks noChangeAspect="1"/>
          </p:cNvGrpSpPr>
          <p:nvPr userDrawn="1"/>
        </p:nvGrpSpPr>
        <p:grpSpPr bwMode="auto">
          <a:xfrm>
            <a:off x="7708162" y="70055"/>
            <a:ext cx="1912062" cy="1259387"/>
            <a:chOff x="0" y="104"/>
            <a:chExt cx="6240" cy="4110"/>
          </a:xfrm>
        </p:grpSpPr>
        <p:sp>
          <p:nvSpPr>
            <p:cNvPr id="12" name="Freeform 104"/>
            <p:cNvSpPr>
              <a:spLocks/>
            </p:cNvSpPr>
            <p:nvPr userDrawn="1"/>
          </p:nvSpPr>
          <p:spPr bwMode="auto">
            <a:xfrm>
              <a:off x="0" y="134"/>
              <a:ext cx="4050" cy="2127"/>
            </a:xfrm>
            <a:custGeom>
              <a:avLst/>
              <a:gdLst>
                <a:gd name="T0" fmla="*/ 2180 w 4050"/>
                <a:gd name="T1" fmla="*/ 6 h 2127"/>
                <a:gd name="T2" fmla="*/ 2475 w 4050"/>
                <a:gd name="T3" fmla="*/ 49 h 2127"/>
                <a:gd name="T4" fmla="*/ 2757 w 4050"/>
                <a:gd name="T5" fmla="*/ 135 h 2127"/>
                <a:gd name="T6" fmla="*/ 3018 w 4050"/>
                <a:gd name="T7" fmla="*/ 258 h 2127"/>
                <a:gd name="T8" fmla="*/ 3258 w 4050"/>
                <a:gd name="T9" fmla="*/ 417 h 2127"/>
                <a:gd name="T10" fmla="*/ 3472 w 4050"/>
                <a:gd name="T11" fmla="*/ 606 h 2127"/>
                <a:gd name="T12" fmla="*/ 3657 w 4050"/>
                <a:gd name="T13" fmla="*/ 823 h 2127"/>
                <a:gd name="T14" fmla="*/ 3812 w 4050"/>
                <a:gd name="T15" fmla="*/ 1066 h 2127"/>
                <a:gd name="T16" fmla="*/ 3929 w 4050"/>
                <a:gd name="T17" fmla="*/ 1331 h 2127"/>
                <a:gd name="T18" fmla="*/ 4011 w 4050"/>
                <a:gd name="T19" fmla="*/ 1614 h 2127"/>
                <a:gd name="T20" fmla="*/ 4050 w 4050"/>
                <a:gd name="T21" fmla="*/ 1912 h 2127"/>
                <a:gd name="T22" fmla="*/ 3920 w 4050"/>
                <a:gd name="T23" fmla="*/ 1762 h 2127"/>
                <a:gd name="T24" fmla="*/ 3852 w 4050"/>
                <a:gd name="T25" fmla="*/ 1474 h 2127"/>
                <a:gd name="T26" fmla="*/ 3742 w 4050"/>
                <a:gd name="T27" fmla="*/ 1204 h 2127"/>
                <a:gd name="T28" fmla="*/ 3595 w 4050"/>
                <a:gd name="T29" fmla="*/ 954 h 2127"/>
                <a:gd name="T30" fmla="*/ 3413 w 4050"/>
                <a:gd name="T31" fmla="*/ 731 h 2127"/>
                <a:gd name="T32" fmla="*/ 3203 w 4050"/>
                <a:gd name="T33" fmla="*/ 536 h 2127"/>
                <a:gd name="T34" fmla="*/ 2965 w 4050"/>
                <a:gd name="T35" fmla="*/ 373 h 2127"/>
                <a:gd name="T36" fmla="*/ 2706 w 4050"/>
                <a:gd name="T37" fmla="*/ 246 h 2127"/>
                <a:gd name="T38" fmla="*/ 2424 w 4050"/>
                <a:gd name="T39" fmla="*/ 157 h 2127"/>
                <a:gd name="T40" fmla="*/ 2127 w 4050"/>
                <a:gd name="T41" fmla="*/ 112 h 2127"/>
                <a:gd name="T42" fmla="*/ 1821 w 4050"/>
                <a:gd name="T43" fmla="*/ 112 h 2127"/>
                <a:gd name="T44" fmla="*/ 1522 w 4050"/>
                <a:gd name="T45" fmla="*/ 159 h 2127"/>
                <a:gd name="T46" fmla="*/ 1240 w 4050"/>
                <a:gd name="T47" fmla="*/ 248 h 2127"/>
                <a:gd name="T48" fmla="*/ 979 w 4050"/>
                <a:gd name="T49" fmla="*/ 375 h 2127"/>
                <a:gd name="T50" fmla="*/ 741 w 4050"/>
                <a:gd name="T51" fmla="*/ 540 h 2127"/>
                <a:gd name="T52" fmla="*/ 529 w 4050"/>
                <a:gd name="T53" fmla="*/ 736 h 2127"/>
                <a:gd name="T54" fmla="*/ 350 w 4050"/>
                <a:gd name="T55" fmla="*/ 962 h 2127"/>
                <a:gd name="T56" fmla="*/ 202 w 4050"/>
                <a:gd name="T57" fmla="*/ 1211 h 2127"/>
                <a:gd name="T58" fmla="*/ 95 w 4050"/>
                <a:gd name="T59" fmla="*/ 1484 h 2127"/>
                <a:gd name="T60" fmla="*/ 26 w 4050"/>
                <a:gd name="T61" fmla="*/ 1773 h 2127"/>
                <a:gd name="T62" fmla="*/ 4 w 4050"/>
                <a:gd name="T63" fmla="*/ 2080 h 2127"/>
                <a:gd name="T64" fmla="*/ 2 w 4050"/>
                <a:gd name="T65" fmla="*/ 2127 h 2127"/>
                <a:gd name="T66" fmla="*/ 6 w 4050"/>
                <a:gd name="T67" fmla="*/ 1876 h 2127"/>
                <a:gd name="T68" fmla="*/ 49 w 4050"/>
                <a:gd name="T69" fmla="*/ 1582 h 2127"/>
                <a:gd name="T70" fmla="*/ 132 w 4050"/>
                <a:gd name="T71" fmla="*/ 1304 h 2127"/>
                <a:gd name="T72" fmla="*/ 253 w 4050"/>
                <a:gd name="T73" fmla="*/ 1045 h 2127"/>
                <a:gd name="T74" fmla="*/ 408 w 4050"/>
                <a:gd name="T75" fmla="*/ 806 h 2127"/>
                <a:gd name="T76" fmla="*/ 594 w 4050"/>
                <a:gd name="T77" fmla="*/ 593 h 2127"/>
                <a:gd name="T78" fmla="*/ 807 w 4050"/>
                <a:gd name="T79" fmla="*/ 407 h 2127"/>
                <a:gd name="T80" fmla="*/ 1046 w 4050"/>
                <a:gd name="T81" fmla="*/ 252 h 2127"/>
                <a:gd name="T82" fmla="*/ 1305 w 4050"/>
                <a:gd name="T83" fmla="*/ 133 h 2127"/>
                <a:gd name="T84" fmla="*/ 1583 w 4050"/>
                <a:gd name="T85" fmla="*/ 48 h 2127"/>
                <a:gd name="T86" fmla="*/ 1876 w 4050"/>
                <a:gd name="T87" fmla="*/ 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0" h="2127">
                  <a:moveTo>
                    <a:pt x="2027" y="0"/>
                  </a:moveTo>
                  <a:lnTo>
                    <a:pt x="2180" y="6"/>
                  </a:lnTo>
                  <a:lnTo>
                    <a:pt x="2330" y="21"/>
                  </a:lnTo>
                  <a:lnTo>
                    <a:pt x="2475" y="49"/>
                  </a:lnTo>
                  <a:lnTo>
                    <a:pt x="2617" y="87"/>
                  </a:lnTo>
                  <a:lnTo>
                    <a:pt x="2757" y="135"/>
                  </a:lnTo>
                  <a:lnTo>
                    <a:pt x="2889" y="191"/>
                  </a:lnTo>
                  <a:lnTo>
                    <a:pt x="3018" y="258"/>
                  </a:lnTo>
                  <a:lnTo>
                    <a:pt x="3141" y="333"/>
                  </a:lnTo>
                  <a:lnTo>
                    <a:pt x="3258" y="417"/>
                  </a:lnTo>
                  <a:lnTo>
                    <a:pt x="3368" y="507"/>
                  </a:lnTo>
                  <a:lnTo>
                    <a:pt x="3472" y="606"/>
                  </a:lnTo>
                  <a:lnTo>
                    <a:pt x="3568" y="712"/>
                  </a:lnTo>
                  <a:lnTo>
                    <a:pt x="3657" y="823"/>
                  </a:lnTo>
                  <a:lnTo>
                    <a:pt x="3738" y="943"/>
                  </a:lnTo>
                  <a:lnTo>
                    <a:pt x="3812" y="1066"/>
                  </a:lnTo>
                  <a:lnTo>
                    <a:pt x="3874" y="1196"/>
                  </a:lnTo>
                  <a:lnTo>
                    <a:pt x="3929" y="1331"/>
                  </a:lnTo>
                  <a:lnTo>
                    <a:pt x="3975" y="1471"/>
                  </a:lnTo>
                  <a:lnTo>
                    <a:pt x="4011" y="1614"/>
                  </a:lnTo>
                  <a:lnTo>
                    <a:pt x="4035" y="1762"/>
                  </a:lnTo>
                  <a:lnTo>
                    <a:pt x="4050" y="1912"/>
                  </a:lnTo>
                  <a:lnTo>
                    <a:pt x="3939" y="1912"/>
                  </a:lnTo>
                  <a:lnTo>
                    <a:pt x="3920" y="1762"/>
                  </a:lnTo>
                  <a:lnTo>
                    <a:pt x="3891" y="1616"/>
                  </a:lnTo>
                  <a:lnTo>
                    <a:pt x="3852" y="1474"/>
                  </a:lnTo>
                  <a:lnTo>
                    <a:pt x="3801" y="1336"/>
                  </a:lnTo>
                  <a:lnTo>
                    <a:pt x="3742" y="1204"/>
                  </a:lnTo>
                  <a:lnTo>
                    <a:pt x="3672" y="1075"/>
                  </a:lnTo>
                  <a:lnTo>
                    <a:pt x="3595" y="954"/>
                  </a:lnTo>
                  <a:lnTo>
                    <a:pt x="3508" y="839"/>
                  </a:lnTo>
                  <a:lnTo>
                    <a:pt x="3413" y="731"/>
                  </a:lnTo>
                  <a:lnTo>
                    <a:pt x="3313" y="630"/>
                  </a:lnTo>
                  <a:lnTo>
                    <a:pt x="3203" y="536"/>
                  </a:lnTo>
                  <a:lnTo>
                    <a:pt x="3088" y="451"/>
                  </a:lnTo>
                  <a:lnTo>
                    <a:pt x="2965" y="373"/>
                  </a:lnTo>
                  <a:lnTo>
                    <a:pt x="2838" y="305"/>
                  </a:lnTo>
                  <a:lnTo>
                    <a:pt x="2706" y="246"/>
                  </a:lnTo>
                  <a:lnTo>
                    <a:pt x="2568" y="197"/>
                  </a:lnTo>
                  <a:lnTo>
                    <a:pt x="2424" y="157"/>
                  </a:lnTo>
                  <a:lnTo>
                    <a:pt x="2279" y="129"/>
                  </a:lnTo>
                  <a:lnTo>
                    <a:pt x="2127" y="112"/>
                  </a:lnTo>
                  <a:lnTo>
                    <a:pt x="1974" y="106"/>
                  </a:lnTo>
                  <a:lnTo>
                    <a:pt x="1821" y="112"/>
                  </a:lnTo>
                  <a:lnTo>
                    <a:pt x="1670" y="129"/>
                  </a:lnTo>
                  <a:lnTo>
                    <a:pt x="1522" y="159"/>
                  </a:lnTo>
                  <a:lnTo>
                    <a:pt x="1378" y="197"/>
                  </a:lnTo>
                  <a:lnTo>
                    <a:pt x="1240" y="248"/>
                  </a:lnTo>
                  <a:lnTo>
                    <a:pt x="1108" y="307"/>
                  </a:lnTo>
                  <a:lnTo>
                    <a:pt x="979" y="375"/>
                  </a:lnTo>
                  <a:lnTo>
                    <a:pt x="857" y="453"/>
                  </a:lnTo>
                  <a:lnTo>
                    <a:pt x="741" y="540"/>
                  </a:lnTo>
                  <a:lnTo>
                    <a:pt x="632" y="634"/>
                  </a:lnTo>
                  <a:lnTo>
                    <a:pt x="529" y="736"/>
                  </a:lnTo>
                  <a:lnTo>
                    <a:pt x="437" y="846"/>
                  </a:lnTo>
                  <a:lnTo>
                    <a:pt x="350" y="962"/>
                  </a:lnTo>
                  <a:lnTo>
                    <a:pt x="272" y="1083"/>
                  </a:lnTo>
                  <a:lnTo>
                    <a:pt x="202" y="1211"/>
                  </a:lnTo>
                  <a:lnTo>
                    <a:pt x="144" y="1346"/>
                  </a:lnTo>
                  <a:lnTo>
                    <a:pt x="95" y="1484"/>
                  </a:lnTo>
                  <a:lnTo>
                    <a:pt x="55" y="1628"/>
                  </a:lnTo>
                  <a:lnTo>
                    <a:pt x="26" y="1773"/>
                  </a:lnTo>
                  <a:lnTo>
                    <a:pt x="9" y="1925"/>
                  </a:lnTo>
                  <a:lnTo>
                    <a:pt x="4" y="2080"/>
                  </a:lnTo>
                  <a:lnTo>
                    <a:pt x="4" y="2127"/>
                  </a:lnTo>
                  <a:lnTo>
                    <a:pt x="2" y="2127"/>
                  </a:lnTo>
                  <a:lnTo>
                    <a:pt x="0" y="2027"/>
                  </a:lnTo>
                  <a:lnTo>
                    <a:pt x="6" y="1876"/>
                  </a:lnTo>
                  <a:lnTo>
                    <a:pt x="23" y="1728"/>
                  </a:lnTo>
                  <a:lnTo>
                    <a:pt x="49" y="1582"/>
                  </a:lnTo>
                  <a:lnTo>
                    <a:pt x="85" y="1442"/>
                  </a:lnTo>
                  <a:lnTo>
                    <a:pt x="132" y="1304"/>
                  </a:lnTo>
                  <a:lnTo>
                    <a:pt x="189" y="1172"/>
                  </a:lnTo>
                  <a:lnTo>
                    <a:pt x="253" y="1045"/>
                  </a:lnTo>
                  <a:lnTo>
                    <a:pt x="327" y="924"/>
                  </a:lnTo>
                  <a:lnTo>
                    <a:pt x="408" y="806"/>
                  </a:lnTo>
                  <a:lnTo>
                    <a:pt x="497" y="697"/>
                  </a:lnTo>
                  <a:lnTo>
                    <a:pt x="594" y="593"/>
                  </a:lnTo>
                  <a:lnTo>
                    <a:pt x="698" y="496"/>
                  </a:lnTo>
                  <a:lnTo>
                    <a:pt x="807" y="407"/>
                  </a:lnTo>
                  <a:lnTo>
                    <a:pt x="923" y="326"/>
                  </a:lnTo>
                  <a:lnTo>
                    <a:pt x="1046" y="252"/>
                  </a:lnTo>
                  <a:lnTo>
                    <a:pt x="1172" y="188"/>
                  </a:lnTo>
                  <a:lnTo>
                    <a:pt x="1305" y="133"/>
                  </a:lnTo>
                  <a:lnTo>
                    <a:pt x="1441" y="85"/>
                  </a:lnTo>
                  <a:lnTo>
                    <a:pt x="1583" y="48"/>
                  </a:lnTo>
                  <a:lnTo>
                    <a:pt x="1726" y="21"/>
                  </a:lnTo>
                  <a:lnTo>
                    <a:pt x="1876" y="6"/>
                  </a:lnTo>
                  <a:lnTo>
                    <a:pt x="20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Rectangle 97"/>
            <p:cNvSpPr>
              <a:spLocks noChangeArrowheads="1"/>
            </p:cNvSpPr>
            <p:nvPr userDrawn="1"/>
          </p:nvSpPr>
          <p:spPr bwMode="auto">
            <a:xfrm>
              <a:off x="0" y="104"/>
              <a:ext cx="6240" cy="411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4" name="Freeform 99"/>
            <p:cNvSpPr>
              <a:spLocks/>
            </p:cNvSpPr>
            <p:nvPr userDrawn="1"/>
          </p:nvSpPr>
          <p:spPr bwMode="auto">
            <a:xfrm>
              <a:off x="2025" y="2551"/>
              <a:ext cx="1991" cy="1639"/>
            </a:xfrm>
            <a:custGeom>
              <a:avLst/>
              <a:gdLst>
                <a:gd name="T0" fmla="*/ 1893 w 1991"/>
                <a:gd name="T1" fmla="*/ 0 h 1639"/>
                <a:gd name="T2" fmla="*/ 1991 w 1991"/>
                <a:gd name="T3" fmla="*/ 0 h 1639"/>
                <a:gd name="T4" fmla="*/ 1957 w 1991"/>
                <a:gd name="T5" fmla="*/ 144 h 1639"/>
                <a:gd name="T6" fmla="*/ 1912 w 1991"/>
                <a:gd name="T7" fmla="*/ 286 h 1639"/>
                <a:gd name="T8" fmla="*/ 1859 w 1991"/>
                <a:gd name="T9" fmla="*/ 422 h 1639"/>
                <a:gd name="T10" fmla="*/ 1795 w 1991"/>
                <a:gd name="T11" fmla="*/ 554 h 1639"/>
                <a:gd name="T12" fmla="*/ 1723 w 1991"/>
                <a:gd name="T13" fmla="*/ 681 h 1639"/>
                <a:gd name="T14" fmla="*/ 1641 w 1991"/>
                <a:gd name="T15" fmla="*/ 800 h 1639"/>
                <a:gd name="T16" fmla="*/ 1553 w 1991"/>
                <a:gd name="T17" fmla="*/ 914 h 1639"/>
                <a:gd name="T18" fmla="*/ 1456 w 1991"/>
                <a:gd name="T19" fmla="*/ 1022 h 1639"/>
                <a:gd name="T20" fmla="*/ 1352 w 1991"/>
                <a:gd name="T21" fmla="*/ 1122 h 1639"/>
                <a:gd name="T22" fmla="*/ 1242 w 1991"/>
                <a:gd name="T23" fmla="*/ 1215 h 1639"/>
                <a:gd name="T24" fmla="*/ 1123 w 1991"/>
                <a:gd name="T25" fmla="*/ 1298 h 1639"/>
                <a:gd name="T26" fmla="*/ 1000 w 1991"/>
                <a:gd name="T27" fmla="*/ 1375 h 1639"/>
                <a:gd name="T28" fmla="*/ 872 w 1991"/>
                <a:gd name="T29" fmla="*/ 1442 h 1639"/>
                <a:gd name="T30" fmla="*/ 738 w 1991"/>
                <a:gd name="T31" fmla="*/ 1500 h 1639"/>
                <a:gd name="T32" fmla="*/ 598 w 1991"/>
                <a:gd name="T33" fmla="*/ 1550 h 1639"/>
                <a:gd name="T34" fmla="*/ 454 w 1991"/>
                <a:gd name="T35" fmla="*/ 1587 h 1639"/>
                <a:gd name="T36" fmla="*/ 306 w 1991"/>
                <a:gd name="T37" fmla="*/ 1616 h 1639"/>
                <a:gd name="T38" fmla="*/ 155 w 1991"/>
                <a:gd name="T39" fmla="*/ 1633 h 1639"/>
                <a:gd name="T40" fmla="*/ 2 w 1991"/>
                <a:gd name="T41" fmla="*/ 1639 h 1639"/>
                <a:gd name="T42" fmla="*/ 0 w 1991"/>
                <a:gd name="T43" fmla="*/ 1635 h 1639"/>
                <a:gd name="T44" fmla="*/ 150 w 1991"/>
                <a:gd name="T45" fmla="*/ 1625 h 1639"/>
                <a:gd name="T46" fmla="*/ 295 w 1991"/>
                <a:gd name="T47" fmla="*/ 1604 h 1639"/>
                <a:gd name="T48" fmla="*/ 437 w 1991"/>
                <a:gd name="T49" fmla="*/ 1574 h 1639"/>
                <a:gd name="T50" fmla="*/ 575 w 1991"/>
                <a:gd name="T51" fmla="*/ 1534 h 1639"/>
                <a:gd name="T52" fmla="*/ 709 w 1991"/>
                <a:gd name="T53" fmla="*/ 1483 h 1639"/>
                <a:gd name="T54" fmla="*/ 838 w 1991"/>
                <a:gd name="T55" fmla="*/ 1425 h 1639"/>
                <a:gd name="T56" fmla="*/ 961 w 1991"/>
                <a:gd name="T57" fmla="*/ 1357 h 1639"/>
                <a:gd name="T58" fmla="*/ 1080 w 1991"/>
                <a:gd name="T59" fmla="*/ 1279 h 1639"/>
                <a:gd name="T60" fmla="*/ 1191 w 1991"/>
                <a:gd name="T61" fmla="*/ 1196 h 1639"/>
                <a:gd name="T62" fmla="*/ 1297 w 1991"/>
                <a:gd name="T63" fmla="*/ 1103 h 1639"/>
                <a:gd name="T64" fmla="*/ 1396 w 1991"/>
                <a:gd name="T65" fmla="*/ 1005 h 1639"/>
                <a:gd name="T66" fmla="*/ 1486 w 1991"/>
                <a:gd name="T67" fmla="*/ 897 h 1639"/>
                <a:gd name="T68" fmla="*/ 1572 w 1991"/>
                <a:gd name="T69" fmla="*/ 785 h 1639"/>
                <a:gd name="T70" fmla="*/ 1647 w 1991"/>
                <a:gd name="T71" fmla="*/ 666 h 1639"/>
                <a:gd name="T72" fmla="*/ 1715 w 1991"/>
                <a:gd name="T73" fmla="*/ 543 h 1639"/>
                <a:gd name="T74" fmla="*/ 1774 w 1991"/>
                <a:gd name="T75" fmla="*/ 414 h 1639"/>
                <a:gd name="T76" fmla="*/ 1823 w 1991"/>
                <a:gd name="T77" fmla="*/ 280 h 1639"/>
                <a:gd name="T78" fmla="*/ 1863 w 1991"/>
                <a:gd name="T79" fmla="*/ 142 h 1639"/>
                <a:gd name="T80" fmla="*/ 1893 w 1991"/>
                <a:gd name="T8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1" h="1639">
                  <a:moveTo>
                    <a:pt x="1893" y="0"/>
                  </a:moveTo>
                  <a:lnTo>
                    <a:pt x="1991" y="0"/>
                  </a:lnTo>
                  <a:lnTo>
                    <a:pt x="1957" y="144"/>
                  </a:lnTo>
                  <a:lnTo>
                    <a:pt x="1912" y="286"/>
                  </a:lnTo>
                  <a:lnTo>
                    <a:pt x="1859" y="422"/>
                  </a:lnTo>
                  <a:lnTo>
                    <a:pt x="1795" y="554"/>
                  </a:lnTo>
                  <a:lnTo>
                    <a:pt x="1723" y="681"/>
                  </a:lnTo>
                  <a:lnTo>
                    <a:pt x="1641" y="800"/>
                  </a:lnTo>
                  <a:lnTo>
                    <a:pt x="1553" y="914"/>
                  </a:lnTo>
                  <a:lnTo>
                    <a:pt x="1456" y="1022"/>
                  </a:lnTo>
                  <a:lnTo>
                    <a:pt x="1352" y="1122"/>
                  </a:lnTo>
                  <a:lnTo>
                    <a:pt x="1242" y="1215"/>
                  </a:lnTo>
                  <a:lnTo>
                    <a:pt x="1123" y="1298"/>
                  </a:lnTo>
                  <a:lnTo>
                    <a:pt x="1000" y="1375"/>
                  </a:lnTo>
                  <a:lnTo>
                    <a:pt x="872" y="1442"/>
                  </a:lnTo>
                  <a:lnTo>
                    <a:pt x="738" y="1500"/>
                  </a:lnTo>
                  <a:lnTo>
                    <a:pt x="598" y="1550"/>
                  </a:lnTo>
                  <a:lnTo>
                    <a:pt x="454" y="1587"/>
                  </a:lnTo>
                  <a:lnTo>
                    <a:pt x="306" y="1616"/>
                  </a:lnTo>
                  <a:lnTo>
                    <a:pt x="155" y="1633"/>
                  </a:lnTo>
                  <a:lnTo>
                    <a:pt x="2" y="1639"/>
                  </a:lnTo>
                  <a:lnTo>
                    <a:pt x="0" y="1635"/>
                  </a:lnTo>
                  <a:lnTo>
                    <a:pt x="150" y="1625"/>
                  </a:lnTo>
                  <a:lnTo>
                    <a:pt x="295" y="1604"/>
                  </a:lnTo>
                  <a:lnTo>
                    <a:pt x="437" y="1574"/>
                  </a:lnTo>
                  <a:lnTo>
                    <a:pt x="575" y="1534"/>
                  </a:lnTo>
                  <a:lnTo>
                    <a:pt x="709" y="1483"/>
                  </a:lnTo>
                  <a:lnTo>
                    <a:pt x="838" y="1425"/>
                  </a:lnTo>
                  <a:lnTo>
                    <a:pt x="961" y="1357"/>
                  </a:lnTo>
                  <a:lnTo>
                    <a:pt x="1080" y="1279"/>
                  </a:lnTo>
                  <a:lnTo>
                    <a:pt x="1191" y="1196"/>
                  </a:lnTo>
                  <a:lnTo>
                    <a:pt x="1297" y="1103"/>
                  </a:lnTo>
                  <a:lnTo>
                    <a:pt x="1396" y="1005"/>
                  </a:lnTo>
                  <a:lnTo>
                    <a:pt x="1486" y="897"/>
                  </a:lnTo>
                  <a:lnTo>
                    <a:pt x="1572" y="785"/>
                  </a:lnTo>
                  <a:lnTo>
                    <a:pt x="1647" y="666"/>
                  </a:lnTo>
                  <a:lnTo>
                    <a:pt x="1715" y="543"/>
                  </a:lnTo>
                  <a:lnTo>
                    <a:pt x="1774" y="414"/>
                  </a:lnTo>
                  <a:lnTo>
                    <a:pt x="1823" y="280"/>
                  </a:lnTo>
                  <a:lnTo>
                    <a:pt x="1863" y="142"/>
                  </a:lnTo>
                  <a:lnTo>
                    <a:pt x="189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100"/>
            <p:cNvSpPr>
              <a:spLocks noEditPoints="1"/>
            </p:cNvSpPr>
            <p:nvPr userDrawn="1"/>
          </p:nvSpPr>
          <p:spPr bwMode="auto">
            <a:xfrm>
              <a:off x="2521" y="2042"/>
              <a:ext cx="470" cy="501"/>
            </a:xfrm>
            <a:custGeom>
              <a:avLst/>
              <a:gdLst>
                <a:gd name="T0" fmla="*/ 242 w 470"/>
                <a:gd name="T1" fmla="*/ 94 h 501"/>
                <a:gd name="T2" fmla="*/ 206 w 470"/>
                <a:gd name="T3" fmla="*/ 98 h 501"/>
                <a:gd name="T4" fmla="*/ 175 w 470"/>
                <a:gd name="T5" fmla="*/ 111 h 501"/>
                <a:gd name="T6" fmla="*/ 151 w 470"/>
                <a:gd name="T7" fmla="*/ 132 h 501"/>
                <a:gd name="T8" fmla="*/ 134 w 470"/>
                <a:gd name="T9" fmla="*/ 161 h 501"/>
                <a:gd name="T10" fmla="*/ 121 w 470"/>
                <a:gd name="T11" fmla="*/ 200 h 501"/>
                <a:gd name="T12" fmla="*/ 359 w 470"/>
                <a:gd name="T13" fmla="*/ 200 h 501"/>
                <a:gd name="T14" fmla="*/ 351 w 470"/>
                <a:gd name="T15" fmla="*/ 168 h 501"/>
                <a:gd name="T16" fmla="*/ 340 w 470"/>
                <a:gd name="T17" fmla="*/ 142 h 501"/>
                <a:gd name="T18" fmla="*/ 323 w 470"/>
                <a:gd name="T19" fmla="*/ 121 h 501"/>
                <a:gd name="T20" fmla="*/ 300 w 470"/>
                <a:gd name="T21" fmla="*/ 106 h 501"/>
                <a:gd name="T22" fmla="*/ 274 w 470"/>
                <a:gd name="T23" fmla="*/ 96 h 501"/>
                <a:gd name="T24" fmla="*/ 242 w 470"/>
                <a:gd name="T25" fmla="*/ 94 h 501"/>
                <a:gd name="T26" fmla="*/ 240 w 470"/>
                <a:gd name="T27" fmla="*/ 0 h 501"/>
                <a:gd name="T28" fmla="*/ 289 w 470"/>
                <a:gd name="T29" fmla="*/ 4 h 501"/>
                <a:gd name="T30" fmla="*/ 334 w 470"/>
                <a:gd name="T31" fmla="*/ 15 h 501"/>
                <a:gd name="T32" fmla="*/ 374 w 470"/>
                <a:gd name="T33" fmla="*/ 34 h 501"/>
                <a:gd name="T34" fmla="*/ 408 w 470"/>
                <a:gd name="T35" fmla="*/ 62 h 501"/>
                <a:gd name="T36" fmla="*/ 436 w 470"/>
                <a:gd name="T37" fmla="*/ 96 h 501"/>
                <a:gd name="T38" fmla="*/ 455 w 470"/>
                <a:gd name="T39" fmla="*/ 132 h 501"/>
                <a:gd name="T40" fmla="*/ 467 w 470"/>
                <a:gd name="T41" fmla="*/ 176 h 501"/>
                <a:gd name="T42" fmla="*/ 470 w 470"/>
                <a:gd name="T43" fmla="*/ 221 h 501"/>
                <a:gd name="T44" fmla="*/ 470 w 470"/>
                <a:gd name="T45" fmla="*/ 238 h 501"/>
                <a:gd name="T46" fmla="*/ 467 w 470"/>
                <a:gd name="T47" fmla="*/ 259 h 501"/>
                <a:gd name="T48" fmla="*/ 461 w 470"/>
                <a:gd name="T49" fmla="*/ 284 h 501"/>
                <a:gd name="T50" fmla="*/ 117 w 470"/>
                <a:gd name="T51" fmla="*/ 284 h 501"/>
                <a:gd name="T52" fmla="*/ 122 w 470"/>
                <a:gd name="T53" fmla="*/ 320 h 501"/>
                <a:gd name="T54" fmla="*/ 136 w 470"/>
                <a:gd name="T55" fmla="*/ 350 h 501"/>
                <a:gd name="T56" fmla="*/ 157 w 470"/>
                <a:gd name="T57" fmla="*/ 374 h 501"/>
                <a:gd name="T58" fmla="*/ 183 w 470"/>
                <a:gd name="T59" fmla="*/ 391 h 501"/>
                <a:gd name="T60" fmla="*/ 215 w 470"/>
                <a:gd name="T61" fmla="*/ 403 h 501"/>
                <a:gd name="T62" fmla="*/ 255 w 470"/>
                <a:gd name="T63" fmla="*/ 407 h 501"/>
                <a:gd name="T64" fmla="*/ 291 w 470"/>
                <a:gd name="T65" fmla="*/ 403 h 501"/>
                <a:gd name="T66" fmla="*/ 323 w 470"/>
                <a:gd name="T67" fmla="*/ 395 h 501"/>
                <a:gd name="T68" fmla="*/ 349 w 470"/>
                <a:gd name="T69" fmla="*/ 384 h 501"/>
                <a:gd name="T70" fmla="*/ 372 w 470"/>
                <a:gd name="T71" fmla="*/ 365 h 501"/>
                <a:gd name="T72" fmla="*/ 416 w 470"/>
                <a:gd name="T73" fmla="*/ 452 h 501"/>
                <a:gd name="T74" fmla="*/ 382 w 470"/>
                <a:gd name="T75" fmla="*/ 473 h 501"/>
                <a:gd name="T76" fmla="*/ 342 w 470"/>
                <a:gd name="T77" fmla="*/ 488 h 501"/>
                <a:gd name="T78" fmla="*/ 293 w 470"/>
                <a:gd name="T79" fmla="*/ 497 h 501"/>
                <a:gd name="T80" fmla="*/ 238 w 470"/>
                <a:gd name="T81" fmla="*/ 501 h 501"/>
                <a:gd name="T82" fmla="*/ 185 w 470"/>
                <a:gd name="T83" fmla="*/ 496 h 501"/>
                <a:gd name="T84" fmla="*/ 140 w 470"/>
                <a:gd name="T85" fmla="*/ 484 h 501"/>
                <a:gd name="T86" fmla="*/ 98 w 470"/>
                <a:gd name="T87" fmla="*/ 463 h 501"/>
                <a:gd name="T88" fmla="*/ 64 w 470"/>
                <a:gd name="T89" fmla="*/ 435 h 501"/>
                <a:gd name="T90" fmla="*/ 36 w 470"/>
                <a:gd name="T91" fmla="*/ 401 h 501"/>
                <a:gd name="T92" fmla="*/ 15 w 470"/>
                <a:gd name="T93" fmla="*/ 357 h 501"/>
                <a:gd name="T94" fmla="*/ 3 w 470"/>
                <a:gd name="T95" fmla="*/ 310 h 501"/>
                <a:gd name="T96" fmla="*/ 0 w 470"/>
                <a:gd name="T97" fmla="*/ 255 h 501"/>
                <a:gd name="T98" fmla="*/ 3 w 470"/>
                <a:gd name="T99" fmla="*/ 200 h 501"/>
                <a:gd name="T100" fmla="*/ 17 w 470"/>
                <a:gd name="T101" fmla="*/ 151 h 501"/>
                <a:gd name="T102" fmla="*/ 39 w 470"/>
                <a:gd name="T103" fmla="*/ 108 h 501"/>
                <a:gd name="T104" fmla="*/ 70 w 470"/>
                <a:gd name="T105" fmla="*/ 70 h 501"/>
                <a:gd name="T106" fmla="*/ 107 w 470"/>
                <a:gd name="T107" fmla="*/ 39 h 501"/>
                <a:gd name="T108" fmla="*/ 147 w 470"/>
                <a:gd name="T109" fmla="*/ 17 h 501"/>
                <a:gd name="T110" fmla="*/ 191 w 470"/>
                <a:gd name="T111" fmla="*/ 4 h 501"/>
                <a:gd name="T112" fmla="*/ 240 w 470"/>
                <a:gd name="T11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0" h="501">
                  <a:moveTo>
                    <a:pt x="242" y="94"/>
                  </a:moveTo>
                  <a:lnTo>
                    <a:pt x="206" y="98"/>
                  </a:lnTo>
                  <a:lnTo>
                    <a:pt x="175" y="111"/>
                  </a:lnTo>
                  <a:lnTo>
                    <a:pt x="151" y="132"/>
                  </a:lnTo>
                  <a:lnTo>
                    <a:pt x="134" y="161"/>
                  </a:lnTo>
                  <a:lnTo>
                    <a:pt x="121" y="200"/>
                  </a:lnTo>
                  <a:lnTo>
                    <a:pt x="359" y="200"/>
                  </a:lnTo>
                  <a:lnTo>
                    <a:pt x="351" y="168"/>
                  </a:lnTo>
                  <a:lnTo>
                    <a:pt x="340" y="142"/>
                  </a:lnTo>
                  <a:lnTo>
                    <a:pt x="323" y="121"/>
                  </a:lnTo>
                  <a:lnTo>
                    <a:pt x="300" y="106"/>
                  </a:lnTo>
                  <a:lnTo>
                    <a:pt x="274" y="96"/>
                  </a:lnTo>
                  <a:lnTo>
                    <a:pt x="242" y="94"/>
                  </a:lnTo>
                  <a:close/>
                  <a:moveTo>
                    <a:pt x="240" y="0"/>
                  </a:moveTo>
                  <a:lnTo>
                    <a:pt x="289" y="4"/>
                  </a:lnTo>
                  <a:lnTo>
                    <a:pt x="334" y="15"/>
                  </a:lnTo>
                  <a:lnTo>
                    <a:pt x="374" y="34"/>
                  </a:lnTo>
                  <a:lnTo>
                    <a:pt x="408" y="62"/>
                  </a:lnTo>
                  <a:lnTo>
                    <a:pt x="436" y="96"/>
                  </a:lnTo>
                  <a:lnTo>
                    <a:pt x="455" y="132"/>
                  </a:lnTo>
                  <a:lnTo>
                    <a:pt x="467" y="176"/>
                  </a:lnTo>
                  <a:lnTo>
                    <a:pt x="470" y="221"/>
                  </a:lnTo>
                  <a:lnTo>
                    <a:pt x="470" y="238"/>
                  </a:lnTo>
                  <a:lnTo>
                    <a:pt x="467" y="259"/>
                  </a:lnTo>
                  <a:lnTo>
                    <a:pt x="461" y="284"/>
                  </a:lnTo>
                  <a:lnTo>
                    <a:pt x="117" y="284"/>
                  </a:lnTo>
                  <a:lnTo>
                    <a:pt x="122" y="320"/>
                  </a:lnTo>
                  <a:lnTo>
                    <a:pt x="136" y="350"/>
                  </a:lnTo>
                  <a:lnTo>
                    <a:pt x="157" y="374"/>
                  </a:lnTo>
                  <a:lnTo>
                    <a:pt x="183" y="391"/>
                  </a:lnTo>
                  <a:lnTo>
                    <a:pt x="215" y="403"/>
                  </a:lnTo>
                  <a:lnTo>
                    <a:pt x="255" y="407"/>
                  </a:lnTo>
                  <a:lnTo>
                    <a:pt x="291" y="403"/>
                  </a:lnTo>
                  <a:lnTo>
                    <a:pt x="323" y="395"/>
                  </a:lnTo>
                  <a:lnTo>
                    <a:pt x="349" y="384"/>
                  </a:lnTo>
                  <a:lnTo>
                    <a:pt x="372" y="365"/>
                  </a:lnTo>
                  <a:lnTo>
                    <a:pt x="416" y="452"/>
                  </a:lnTo>
                  <a:lnTo>
                    <a:pt x="382" y="473"/>
                  </a:lnTo>
                  <a:lnTo>
                    <a:pt x="342" y="488"/>
                  </a:lnTo>
                  <a:lnTo>
                    <a:pt x="293" y="497"/>
                  </a:lnTo>
                  <a:lnTo>
                    <a:pt x="238" y="501"/>
                  </a:lnTo>
                  <a:lnTo>
                    <a:pt x="185" y="496"/>
                  </a:lnTo>
                  <a:lnTo>
                    <a:pt x="140" y="484"/>
                  </a:lnTo>
                  <a:lnTo>
                    <a:pt x="98" y="463"/>
                  </a:lnTo>
                  <a:lnTo>
                    <a:pt x="64" y="435"/>
                  </a:lnTo>
                  <a:lnTo>
                    <a:pt x="36" y="401"/>
                  </a:lnTo>
                  <a:lnTo>
                    <a:pt x="15" y="357"/>
                  </a:lnTo>
                  <a:lnTo>
                    <a:pt x="3" y="310"/>
                  </a:lnTo>
                  <a:lnTo>
                    <a:pt x="0" y="255"/>
                  </a:lnTo>
                  <a:lnTo>
                    <a:pt x="3" y="200"/>
                  </a:lnTo>
                  <a:lnTo>
                    <a:pt x="17" y="151"/>
                  </a:lnTo>
                  <a:lnTo>
                    <a:pt x="39" y="108"/>
                  </a:lnTo>
                  <a:lnTo>
                    <a:pt x="70" y="70"/>
                  </a:lnTo>
                  <a:lnTo>
                    <a:pt x="107" y="39"/>
                  </a:lnTo>
                  <a:lnTo>
                    <a:pt x="147" y="17"/>
                  </a:lnTo>
                  <a:lnTo>
                    <a:pt x="191" y="4"/>
                  </a:lnTo>
                  <a:lnTo>
                    <a:pt x="2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101"/>
            <p:cNvSpPr>
              <a:spLocks/>
            </p:cNvSpPr>
            <p:nvPr userDrawn="1"/>
          </p:nvSpPr>
          <p:spPr bwMode="auto">
            <a:xfrm>
              <a:off x="3027" y="2042"/>
              <a:ext cx="416" cy="501"/>
            </a:xfrm>
            <a:custGeom>
              <a:avLst/>
              <a:gdLst>
                <a:gd name="T0" fmla="*/ 265 w 416"/>
                <a:gd name="T1" fmla="*/ 0 h 501"/>
                <a:gd name="T2" fmla="*/ 305 w 416"/>
                <a:gd name="T3" fmla="*/ 2 h 501"/>
                <a:gd name="T4" fmla="*/ 343 w 416"/>
                <a:gd name="T5" fmla="*/ 11 h 501"/>
                <a:gd name="T6" fmla="*/ 379 w 416"/>
                <a:gd name="T7" fmla="*/ 26 h 501"/>
                <a:gd name="T8" fmla="*/ 411 w 416"/>
                <a:gd name="T9" fmla="*/ 47 h 501"/>
                <a:gd name="T10" fmla="*/ 363 w 416"/>
                <a:gd name="T11" fmla="*/ 130 h 501"/>
                <a:gd name="T12" fmla="*/ 333 w 416"/>
                <a:gd name="T13" fmla="*/ 109 h 501"/>
                <a:gd name="T14" fmla="*/ 297 w 416"/>
                <a:gd name="T15" fmla="*/ 98 h 501"/>
                <a:gd name="T16" fmla="*/ 256 w 416"/>
                <a:gd name="T17" fmla="*/ 94 h 501"/>
                <a:gd name="T18" fmla="*/ 225 w 416"/>
                <a:gd name="T19" fmla="*/ 96 h 501"/>
                <a:gd name="T20" fmla="*/ 199 w 416"/>
                <a:gd name="T21" fmla="*/ 104 h 501"/>
                <a:gd name="T22" fmla="*/ 174 w 416"/>
                <a:gd name="T23" fmla="*/ 117 h 501"/>
                <a:gd name="T24" fmla="*/ 155 w 416"/>
                <a:gd name="T25" fmla="*/ 136 h 501"/>
                <a:gd name="T26" fmla="*/ 138 w 416"/>
                <a:gd name="T27" fmla="*/ 159 h 501"/>
                <a:gd name="T28" fmla="*/ 127 w 416"/>
                <a:gd name="T29" fmla="*/ 187 h 501"/>
                <a:gd name="T30" fmla="*/ 119 w 416"/>
                <a:gd name="T31" fmla="*/ 219 h 501"/>
                <a:gd name="T32" fmla="*/ 118 w 416"/>
                <a:gd name="T33" fmla="*/ 253 h 501"/>
                <a:gd name="T34" fmla="*/ 121 w 416"/>
                <a:gd name="T35" fmla="*/ 295 h 501"/>
                <a:gd name="T36" fmla="*/ 129 w 416"/>
                <a:gd name="T37" fmla="*/ 329 h 501"/>
                <a:gd name="T38" fmla="*/ 144 w 416"/>
                <a:gd name="T39" fmla="*/ 355 h 501"/>
                <a:gd name="T40" fmla="*/ 165 w 416"/>
                <a:gd name="T41" fmla="*/ 378 h 501"/>
                <a:gd name="T42" fmla="*/ 191 w 416"/>
                <a:gd name="T43" fmla="*/ 393 h 501"/>
                <a:gd name="T44" fmla="*/ 223 w 416"/>
                <a:gd name="T45" fmla="*/ 403 h 501"/>
                <a:gd name="T46" fmla="*/ 263 w 416"/>
                <a:gd name="T47" fmla="*/ 407 h 501"/>
                <a:gd name="T48" fmla="*/ 303 w 416"/>
                <a:gd name="T49" fmla="*/ 401 h 501"/>
                <a:gd name="T50" fmla="*/ 341 w 416"/>
                <a:gd name="T51" fmla="*/ 388 h 501"/>
                <a:gd name="T52" fmla="*/ 373 w 416"/>
                <a:gd name="T53" fmla="*/ 365 h 501"/>
                <a:gd name="T54" fmla="*/ 416 w 416"/>
                <a:gd name="T55" fmla="*/ 454 h 501"/>
                <a:gd name="T56" fmla="*/ 384 w 416"/>
                <a:gd name="T57" fmla="*/ 471 h 501"/>
                <a:gd name="T58" fmla="*/ 356 w 416"/>
                <a:gd name="T59" fmla="*/ 484 h 501"/>
                <a:gd name="T60" fmla="*/ 329 w 416"/>
                <a:gd name="T61" fmla="*/ 492 h 501"/>
                <a:gd name="T62" fmla="*/ 290 w 416"/>
                <a:gd name="T63" fmla="*/ 499 h 501"/>
                <a:gd name="T64" fmla="*/ 242 w 416"/>
                <a:gd name="T65" fmla="*/ 501 h 501"/>
                <a:gd name="T66" fmla="*/ 189 w 416"/>
                <a:gd name="T67" fmla="*/ 496 h 501"/>
                <a:gd name="T68" fmla="*/ 142 w 416"/>
                <a:gd name="T69" fmla="*/ 484 h 501"/>
                <a:gd name="T70" fmla="*/ 101 w 416"/>
                <a:gd name="T71" fmla="*/ 463 h 501"/>
                <a:gd name="T72" fmla="*/ 65 w 416"/>
                <a:gd name="T73" fmla="*/ 435 h 501"/>
                <a:gd name="T74" fmla="*/ 36 w 416"/>
                <a:gd name="T75" fmla="*/ 399 h 501"/>
                <a:gd name="T76" fmla="*/ 17 w 416"/>
                <a:gd name="T77" fmla="*/ 357 h 501"/>
                <a:gd name="T78" fmla="*/ 4 w 416"/>
                <a:gd name="T79" fmla="*/ 308 h 501"/>
                <a:gd name="T80" fmla="*/ 0 w 416"/>
                <a:gd name="T81" fmla="*/ 253 h 501"/>
                <a:gd name="T82" fmla="*/ 4 w 416"/>
                <a:gd name="T83" fmla="*/ 200 h 501"/>
                <a:gd name="T84" fmla="*/ 17 w 416"/>
                <a:gd name="T85" fmla="*/ 151 h 501"/>
                <a:gd name="T86" fmla="*/ 40 w 416"/>
                <a:gd name="T87" fmla="*/ 108 h 501"/>
                <a:gd name="T88" fmla="*/ 70 w 416"/>
                <a:gd name="T89" fmla="*/ 70 h 501"/>
                <a:gd name="T90" fmla="*/ 102 w 416"/>
                <a:gd name="T91" fmla="*/ 43 h 501"/>
                <a:gd name="T92" fmla="*/ 136 w 416"/>
                <a:gd name="T93" fmla="*/ 24 h 501"/>
                <a:gd name="T94" fmla="*/ 174 w 416"/>
                <a:gd name="T95" fmla="*/ 11 h 501"/>
                <a:gd name="T96" fmla="*/ 218 w 416"/>
                <a:gd name="T97" fmla="*/ 2 h 501"/>
                <a:gd name="T98" fmla="*/ 265 w 416"/>
                <a:gd name="T9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6" h="501">
                  <a:moveTo>
                    <a:pt x="265" y="0"/>
                  </a:moveTo>
                  <a:lnTo>
                    <a:pt x="305" y="2"/>
                  </a:lnTo>
                  <a:lnTo>
                    <a:pt x="343" y="11"/>
                  </a:lnTo>
                  <a:lnTo>
                    <a:pt x="379" y="26"/>
                  </a:lnTo>
                  <a:lnTo>
                    <a:pt x="411" y="47"/>
                  </a:lnTo>
                  <a:lnTo>
                    <a:pt x="363" y="130"/>
                  </a:lnTo>
                  <a:lnTo>
                    <a:pt x="333" y="109"/>
                  </a:lnTo>
                  <a:lnTo>
                    <a:pt x="297" y="98"/>
                  </a:lnTo>
                  <a:lnTo>
                    <a:pt x="256" y="94"/>
                  </a:lnTo>
                  <a:lnTo>
                    <a:pt x="225" y="96"/>
                  </a:lnTo>
                  <a:lnTo>
                    <a:pt x="199" y="104"/>
                  </a:lnTo>
                  <a:lnTo>
                    <a:pt x="174" y="117"/>
                  </a:lnTo>
                  <a:lnTo>
                    <a:pt x="155" y="136"/>
                  </a:lnTo>
                  <a:lnTo>
                    <a:pt x="138" y="159"/>
                  </a:lnTo>
                  <a:lnTo>
                    <a:pt x="127" y="187"/>
                  </a:lnTo>
                  <a:lnTo>
                    <a:pt x="119" y="219"/>
                  </a:lnTo>
                  <a:lnTo>
                    <a:pt x="118" y="253"/>
                  </a:lnTo>
                  <a:lnTo>
                    <a:pt x="121" y="295"/>
                  </a:lnTo>
                  <a:lnTo>
                    <a:pt x="129" y="329"/>
                  </a:lnTo>
                  <a:lnTo>
                    <a:pt x="144" y="355"/>
                  </a:lnTo>
                  <a:lnTo>
                    <a:pt x="165" y="378"/>
                  </a:lnTo>
                  <a:lnTo>
                    <a:pt x="191" y="393"/>
                  </a:lnTo>
                  <a:lnTo>
                    <a:pt x="223" y="403"/>
                  </a:lnTo>
                  <a:lnTo>
                    <a:pt x="263" y="407"/>
                  </a:lnTo>
                  <a:lnTo>
                    <a:pt x="303" y="401"/>
                  </a:lnTo>
                  <a:lnTo>
                    <a:pt x="341" y="388"/>
                  </a:lnTo>
                  <a:lnTo>
                    <a:pt x="373" y="365"/>
                  </a:lnTo>
                  <a:lnTo>
                    <a:pt x="416" y="454"/>
                  </a:lnTo>
                  <a:lnTo>
                    <a:pt x="384" y="471"/>
                  </a:lnTo>
                  <a:lnTo>
                    <a:pt x="356" y="484"/>
                  </a:lnTo>
                  <a:lnTo>
                    <a:pt x="329" y="492"/>
                  </a:lnTo>
                  <a:lnTo>
                    <a:pt x="290" y="499"/>
                  </a:lnTo>
                  <a:lnTo>
                    <a:pt x="242" y="501"/>
                  </a:lnTo>
                  <a:lnTo>
                    <a:pt x="189" y="496"/>
                  </a:lnTo>
                  <a:lnTo>
                    <a:pt x="142" y="484"/>
                  </a:lnTo>
                  <a:lnTo>
                    <a:pt x="101" y="463"/>
                  </a:lnTo>
                  <a:lnTo>
                    <a:pt x="65" y="435"/>
                  </a:lnTo>
                  <a:lnTo>
                    <a:pt x="36" y="399"/>
                  </a:lnTo>
                  <a:lnTo>
                    <a:pt x="17" y="357"/>
                  </a:lnTo>
                  <a:lnTo>
                    <a:pt x="4" y="308"/>
                  </a:lnTo>
                  <a:lnTo>
                    <a:pt x="0" y="253"/>
                  </a:lnTo>
                  <a:lnTo>
                    <a:pt x="4" y="200"/>
                  </a:lnTo>
                  <a:lnTo>
                    <a:pt x="17" y="151"/>
                  </a:lnTo>
                  <a:lnTo>
                    <a:pt x="40" y="108"/>
                  </a:lnTo>
                  <a:lnTo>
                    <a:pt x="70" y="70"/>
                  </a:lnTo>
                  <a:lnTo>
                    <a:pt x="102" y="43"/>
                  </a:lnTo>
                  <a:lnTo>
                    <a:pt x="136" y="24"/>
                  </a:lnTo>
                  <a:lnTo>
                    <a:pt x="174" y="11"/>
                  </a:lnTo>
                  <a:lnTo>
                    <a:pt x="218" y="2"/>
                  </a:lnTo>
                  <a:lnTo>
                    <a:pt x="26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102"/>
            <p:cNvSpPr>
              <a:spLocks noEditPoints="1"/>
            </p:cNvSpPr>
            <p:nvPr userDrawn="1"/>
          </p:nvSpPr>
          <p:spPr bwMode="auto">
            <a:xfrm>
              <a:off x="3436" y="2042"/>
              <a:ext cx="465" cy="501"/>
            </a:xfrm>
            <a:custGeom>
              <a:avLst/>
              <a:gdLst>
                <a:gd name="T0" fmla="*/ 232 w 465"/>
                <a:gd name="T1" fmla="*/ 91 h 501"/>
                <a:gd name="T2" fmla="*/ 198 w 465"/>
                <a:gd name="T3" fmla="*/ 96 h 501"/>
                <a:gd name="T4" fmla="*/ 172 w 465"/>
                <a:gd name="T5" fmla="*/ 109 h 501"/>
                <a:gd name="T6" fmla="*/ 147 w 465"/>
                <a:gd name="T7" fmla="*/ 132 h 501"/>
                <a:gd name="T8" fmla="*/ 130 w 465"/>
                <a:gd name="T9" fmla="*/ 164 h 501"/>
                <a:gd name="T10" fmla="*/ 121 w 465"/>
                <a:gd name="T11" fmla="*/ 202 h 501"/>
                <a:gd name="T12" fmla="*/ 117 w 465"/>
                <a:gd name="T13" fmla="*/ 250 h 501"/>
                <a:gd name="T14" fmla="*/ 119 w 465"/>
                <a:gd name="T15" fmla="*/ 291 h 501"/>
                <a:gd name="T16" fmla="*/ 126 w 465"/>
                <a:gd name="T17" fmla="*/ 327 h 501"/>
                <a:gd name="T18" fmla="*/ 138 w 465"/>
                <a:gd name="T19" fmla="*/ 357 h 501"/>
                <a:gd name="T20" fmla="*/ 155 w 465"/>
                <a:gd name="T21" fmla="*/ 380 h 501"/>
                <a:gd name="T22" fmla="*/ 176 w 465"/>
                <a:gd name="T23" fmla="*/ 395 h 501"/>
                <a:gd name="T24" fmla="*/ 202 w 465"/>
                <a:gd name="T25" fmla="*/ 405 h 501"/>
                <a:gd name="T26" fmla="*/ 232 w 465"/>
                <a:gd name="T27" fmla="*/ 408 h 501"/>
                <a:gd name="T28" fmla="*/ 265 w 465"/>
                <a:gd name="T29" fmla="*/ 405 h 501"/>
                <a:gd name="T30" fmla="*/ 293 w 465"/>
                <a:gd name="T31" fmla="*/ 390 h 501"/>
                <a:gd name="T32" fmla="*/ 316 w 465"/>
                <a:gd name="T33" fmla="*/ 367 h 501"/>
                <a:gd name="T34" fmla="*/ 333 w 465"/>
                <a:gd name="T35" fmla="*/ 335 h 501"/>
                <a:gd name="T36" fmla="*/ 344 w 465"/>
                <a:gd name="T37" fmla="*/ 297 h 501"/>
                <a:gd name="T38" fmla="*/ 348 w 465"/>
                <a:gd name="T39" fmla="*/ 250 h 501"/>
                <a:gd name="T40" fmla="*/ 344 w 465"/>
                <a:gd name="T41" fmla="*/ 206 h 501"/>
                <a:gd name="T42" fmla="*/ 338 w 465"/>
                <a:gd name="T43" fmla="*/ 172 h 501"/>
                <a:gd name="T44" fmla="*/ 325 w 465"/>
                <a:gd name="T45" fmla="*/ 142 h 501"/>
                <a:gd name="T46" fmla="*/ 310 w 465"/>
                <a:gd name="T47" fmla="*/ 119 h 501"/>
                <a:gd name="T48" fmla="*/ 289 w 465"/>
                <a:gd name="T49" fmla="*/ 104 h 501"/>
                <a:gd name="T50" fmla="*/ 263 w 465"/>
                <a:gd name="T51" fmla="*/ 94 h 501"/>
                <a:gd name="T52" fmla="*/ 232 w 465"/>
                <a:gd name="T53" fmla="*/ 91 h 501"/>
                <a:gd name="T54" fmla="*/ 232 w 465"/>
                <a:gd name="T55" fmla="*/ 0 h 501"/>
                <a:gd name="T56" fmla="*/ 283 w 465"/>
                <a:gd name="T57" fmla="*/ 4 h 501"/>
                <a:gd name="T58" fmla="*/ 331 w 465"/>
                <a:gd name="T59" fmla="*/ 17 h 501"/>
                <a:gd name="T60" fmla="*/ 370 w 465"/>
                <a:gd name="T61" fmla="*/ 38 h 501"/>
                <a:gd name="T62" fmla="*/ 403 w 465"/>
                <a:gd name="T63" fmla="*/ 66 h 501"/>
                <a:gd name="T64" fmla="*/ 431 w 465"/>
                <a:gd name="T65" fmla="*/ 102 h 501"/>
                <a:gd name="T66" fmla="*/ 450 w 465"/>
                <a:gd name="T67" fmla="*/ 145 h 501"/>
                <a:gd name="T68" fmla="*/ 461 w 465"/>
                <a:gd name="T69" fmla="*/ 195 h 501"/>
                <a:gd name="T70" fmla="*/ 465 w 465"/>
                <a:gd name="T71" fmla="*/ 250 h 501"/>
                <a:gd name="T72" fmla="*/ 461 w 465"/>
                <a:gd name="T73" fmla="*/ 304 h 501"/>
                <a:gd name="T74" fmla="*/ 448 w 465"/>
                <a:gd name="T75" fmla="*/ 352 h 501"/>
                <a:gd name="T76" fmla="*/ 429 w 465"/>
                <a:gd name="T77" fmla="*/ 395 h 501"/>
                <a:gd name="T78" fmla="*/ 403 w 465"/>
                <a:gd name="T79" fmla="*/ 433 h 501"/>
                <a:gd name="T80" fmla="*/ 369 w 465"/>
                <a:gd name="T81" fmla="*/ 461 h 501"/>
                <a:gd name="T82" fmla="*/ 329 w 465"/>
                <a:gd name="T83" fmla="*/ 484 h 501"/>
                <a:gd name="T84" fmla="*/ 283 w 465"/>
                <a:gd name="T85" fmla="*/ 496 h 501"/>
                <a:gd name="T86" fmla="*/ 232 w 465"/>
                <a:gd name="T87" fmla="*/ 501 h 501"/>
                <a:gd name="T88" fmla="*/ 179 w 465"/>
                <a:gd name="T89" fmla="*/ 496 h 501"/>
                <a:gd name="T90" fmla="*/ 134 w 465"/>
                <a:gd name="T91" fmla="*/ 484 h 501"/>
                <a:gd name="T92" fmla="*/ 94 w 465"/>
                <a:gd name="T93" fmla="*/ 461 h 501"/>
                <a:gd name="T94" fmla="*/ 60 w 465"/>
                <a:gd name="T95" fmla="*/ 431 h 501"/>
                <a:gd name="T96" fmla="*/ 34 w 465"/>
                <a:gd name="T97" fmla="*/ 395 h 501"/>
                <a:gd name="T98" fmla="*/ 15 w 465"/>
                <a:gd name="T99" fmla="*/ 352 h 501"/>
                <a:gd name="T100" fmla="*/ 4 w 465"/>
                <a:gd name="T101" fmla="*/ 303 h 501"/>
                <a:gd name="T102" fmla="*/ 0 w 465"/>
                <a:gd name="T103" fmla="*/ 250 h 501"/>
                <a:gd name="T104" fmla="*/ 4 w 465"/>
                <a:gd name="T105" fmla="*/ 197 h 501"/>
                <a:gd name="T106" fmla="*/ 15 w 465"/>
                <a:gd name="T107" fmla="*/ 149 h 501"/>
                <a:gd name="T108" fmla="*/ 36 w 465"/>
                <a:gd name="T109" fmla="*/ 106 h 501"/>
                <a:gd name="T110" fmla="*/ 62 w 465"/>
                <a:gd name="T111" fmla="*/ 68 h 501"/>
                <a:gd name="T112" fmla="*/ 98 w 465"/>
                <a:gd name="T113" fmla="*/ 38 h 501"/>
                <a:gd name="T114" fmla="*/ 138 w 465"/>
                <a:gd name="T115" fmla="*/ 17 h 501"/>
                <a:gd name="T116" fmla="*/ 181 w 465"/>
                <a:gd name="T117" fmla="*/ 4 h 501"/>
                <a:gd name="T118" fmla="*/ 232 w 465"/>
                <a:gd name="T11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5" h="501">
                  <a:moveTo>
                    <a:pt x="232" y="91"/>
                  </a:moveTo>
                  <a:lnTo>
                    <a:pt x="198" y="96"/>
                  </a:lnTo>
                  <a:lnTo>
                    <a:pt x="172" y="109"/>
                  </a:lnTo>
                  <a:lnTo>
                    <a:pt x="147" y="132"/>
                  </a:lnTo>
                  <a:lnTo>
                    <a:pt x="130" y="164"/>
                  </a:lnTo>
                  <a:lnTo>
                    <a:pt x="121" y="202"/>
                  </a:lnTo>
                  <a:lnTo>
                    <a:pt x="117" y="250"/>
                  </a:lnTo>
                  <a:lnTo>
                    <a:pt x="119" y="291"/>
                  </a:lnTo>
                  <a:lnTo>
                    <a:pt x="126" y="327"/>
                  </a:lnTo>
                  <a:lnTo>
                    <a:pt x="138" y="357"/>
                  </a:lnTo>
                  <a:lnTo>
                    <a:pt x="155" y="380"/>
                  </a:lnTo>
                  <a:lnTo>
                    <a:pt x="176" y="395"/>
                  </a:lnTo>
                  <a:lnTo>
                    <a:pt x="202" y="405"/>
                  </a:lnTo>
                  <a:lnTo>
                    <a:pt x="232" y="408"/>
                  </a:lnTo>
                  <a:lnTo>
                    <a:pt x="265" y="405"/>
                  </a:lnTo>
                  <a:lnTo>
                    <a:pt x="293" y="390"/>
                  </a:lnTo>
                  <a:lnTo>
                    <a:pt x="316" y="367"/>
                  </a:lnTo>
                  <a:lnTo>
                    <a:pt x="333" y="335"/>
                  </a:lnTo>
                  <a:lnTo>
                    <a:pt x="344" y="297"/>
                  </a:lnTo>
                  <a:lnTo>
                    <a:pt x="348" y="250"/>
                  </a:lnTo>
                  <a:lnTo>
                    <a:pt x="344" y="206"/>
                  </a:lnTo>
                  <a:lnTo>
                    <a:pt x="338" y="172"/>
                  </a:lnTo>
                  <a:lnTo>
                    <a:pt x="325" y="142"/>
                  </a:lnTo>
                  <a:lnTo>
                    <a:pt x="310" y="119"/>
                  </a:lnTo>
                  <a:lnTo>
                    <a:pt x="289" y="104"/>
                  </a:lnTo>
                  <a:lnTo>
                    <a:pt x="263" y="94"/>
                  </a:lnTo>
                  <a:lnTo>
                    <a:pt x="232" y="91"/>
                  </a:lnTo>
                  <a:close/>
                  <a:moveTo>
                    <a:pt x="232" y="0"/>
                  </a:moveTo>
                  <a:lnTo>
                    <a:pt x="283" y="4"/>
                  </a:lnTo>
                  <a:lnTo>
                    <a:pt x="331" y="17"/>
                  </a:lnTo>
                  <a:lnTo>
                    <a:pt x="370" y="38"/>
                  </a:lnTo>
                  <a:lnTo>
                    <a:pt x="403" y="66"/>
                  </a:lnTo>
                  <a:lnTo>
                    <a:pt x="431" y="102"/>
                  </a:lnTo>
                  <a:lnTo>
                    <a:pt x="450" y="145"/>
                  </a:lnTo>
                  <a:lnTo>
                    <a:pt x="461" y="195"/>
                  </a:lnTo>
                  <a:lnTo>
                    <a:pt x="465" y="250"/>
                  </a:lnTo>
                  <a:lnTo>
                    <a:pt x="461" y="304"/>
                  </a:lnTo>
                  <a:lnTo>
                    <a:pt x="448" y="352"/>
                  </a:lnTo>
                  <a:lnTo>
                    <a:pt x="429" y="395"/>
                  </a:lnTo>
                  <a:lnTo>
                    <a:pt x="403" y="433"/>
                  </a:lnTo>
                  <a:lnTo>
                    <a:pt x="369" y="461"/>
                  </a:lnTo>
                  <a:lnTo>
                    <a:pt x="329" y="484"/>
                  </a:lnTo>
                  <a:lnTo>
                    <a:pt x="283" y="496"/>
                  </a:lnTo>
                  <a:lnTo>
                    <a:pt x="232" y="501"/>
                  </a:lnTo>
                  <a:lnTo>
                    <a:pt x="179" y="496"/>
                  </a:lnTo>
                  <a:lnTo>
                    <a:pt x="134" y="484"/>
                  </a:lnTo>
                  <a:lnTo>
                    <a:pt x="94" y="461"/>
                  </a:lnTo>
                  <a:lnTo>
                    <a:pt x="60" y="431"/>
                  </a:lnTo>
                  <a:lnTo>
                    <a:pt x="34" y="395"/>
                  </a:lnTo>
                  <a:lnTo>
                    <a:pt x="15" y="352"/>
                  </a:lnTo>
                  <a:lnTo>
                    <a:pt x="4" y="303"/>
                  </a:lnTo>
                  <a:lnTo>
                    <a:pt x="0" y="250"/>
                  </a:lnTo>
                  <a:lnTo>
                    <a:pt x="4" y="197"/>
                  </a:lnTo>
                  <a:lnTo>
                    <a:pt x="15" y="149"/>
                  </a:lnTo>
                  <a:lnTo>
                    <a:pt x="36" y="106"/>
                  </a:lnTo>
                  <a:lnTo>
                    <a:pt x="62" y="68"/>
                  </a:lnTo>
                  <a:lnTo>
                    <a:pt x="98" y="38"/>
                  </a:lnTo>
                  <a:lnTo>
                    <a:pt x="138" y="17"/>
                  </a:lnTo>
                  <a:lnTo>
                    <a:pt x="181" y="4"/>
                  </a:lnTo>
                  <a:lnTo>
                    <a:pt x="23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103"/>
            <p:cNvSpPr>
              <a:spLocks/>
            </p:cNvSpPr>
            <p:nvPr userDrawn="1"/>
          </p:nvSpPr>
          <p:spPr bwMode="auto">
            <a:xfrm>
              <a:off x="3941" y="1909"/>
              <a:ext cx="94" cy="94"/>
            </a:xfrm>
            <a:custGeom>
              <a:avLst/>
              <a:gdLst>
                <a:gd name="T0" fmla="*/ 55 w 112"/>
                <a:gd name="T1" fmla="*/ 0 h 112"/>
                <a:gd name="T2" fmla="*/ 78 w 112"/>
                <a:gd name="T3" fmla="*/ 4 h 112"/>
                <a:gd name="T4" fmla="*/ 95 w 112"/>
                <a:gd name="T5" fmla="*/ 15 h 112"/>
                <a:gd name="T6" fmla="*/ 108 w 112"/>
                <a:gd name="T7" fmla="*/ 34 h 112"/>
                <a:gd name="T8" fmla="*/ 112 w 112"/>
                <a:gd name="T9" fmla="*/ 55 h 112"/>
                <a:gd name="T10" fmla="*/ 108 w 112"/>
                <a:gd name="T11" fmla="*/ 78 h 112"/>
                <a:gd name="T12" fmla="*/ 95 w 112"/>
                <a:gd name="T13" fmla="*/ 95 h 112"/>
                <a:gd name="T14" fmla="*/ 78 w 112"/>
                <a:gd name="T15" fmla="*/ 108 h 112"/>
                <a:gd name="T16" fmla="*/ 55 w 112"/>
                <a:gd name="T17" fmla="*/ 112 h 112"/>
                <a:gd name="T18" fmla="*/ 34 w 112"/>
                <a:gd name="T19" fmla="*/ 108 h 112"/>
                <a:gd name="T20" fmla="*/ 15 w 112"/>
                <a:gd name="T21" fmla="*/ 95 h 112"/>
                <a:gd name="T22" fmla="*/ 4 w 112"/>
                <a:gd name="T23" fmla="*/ 78 h 112"/>
                <a:gd name="T24" fmla="*/ 0 w 112"/>
                <a:gd name="T25" fmla="*/ 55 h 112"/>
                <a:gd name="T26" fmla="*/ 4 w 112"/>
                <a:gd name="T27" fmla="*/ 34 h 112"/>
                <a:gd name="T28" fmla="*/ 15 w 112"/>
                <a:gd name="T29" fmla="*/ 15 h 112"/>
                <a:gd name="T30" fmla="*/ 34 w 112"/>
                <a:gd name="T31" fmla="*/ 4 h 112"/>
                <a:gd name="T32" fmla="*/ 55 w 112"/>
                <a:gd name="T3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2">
                  <a:moveTo>
                    <a:pt x="55" y="0"/>
                  </a:moveTo>
                  <a:lnTo>
                    <a:pt x="78" y="4"/>
                  </a:lnTo>
                  <a:lnTo>
                    <a:pt x="95" y="15"/>
                  </a:lnTo>
                  <a:lnTo>
                    <a:pt x="108" y="34"/>
                  </a:lnTo>
                  <a:lnTo>
                    <a:pt x="112" y="55"/>
                  </a:lnTo>
                  <a:lnTo>
                    <a:pt x="108" y="78"/>
                  </a:lnTo>
                  <a:lnTo>
                    <a:pt x="95" y="95"/>
                  </a:lnTo>
                  <a:lnTo>
                    <a:pt x="78" y="108"/>
                  </a:lnTo>
                  <a:lnTo>
                    <a:pt x="55" y="112"/>
                  </a:lnTo>
                  <a:lnTo>
                    <a:pt x="34" y="108"/>
                  </a:lnTo>
                  <a:lnTo>
                    <a:pt x="15" y="95"/>
                  </a:lnTo>
                  <a:lnTo>
                    <a:pt x="4" y="78"/>
                  </a:lnTo>
                  <a:lnTo>
                    <a:pt x="0" y="55"/>
                  </a:lnTo>
                  <a:lnTo>
                    <a:pt x="4" y="34"/>
                  </a:lnTo>
                  <a:lnTo>
                    <a:pt x="15" y="15"/>
                  </a:lnTo>
                  <a:lnTo>
                    <a:pt x="34" y="4"/>
                  </a:lnTo>
                  <a:lnTo>
                    <a:pt x="55" y="0"/>
                  </a:lnTo>
                  <a:close/>
                </a:path>
              </a:pathLst>
            </a:custGeom>
            <a:solidFill>
              <a:srgbClr val="FA0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105"/>
            <p:cNvSpPr>
              <a:spLocks/>
            </p:cNvSpPr>
            <p:nvPr userDrawn="1"/>
          </p:nvSpPr>
          <p:spPr bwMode="auto">
            <a:xfrm>
              <a:off x="4107" y="2042"/>
              <a:ext cx="426" cy="492"/>
            </a:xfrm>
            <a:custGeom>
              <a:avLst/>
              <a:gdLst>
                <a:gd name="T0" fmla="*/ 238 w 426"/>
                <a:gd name="T1" fmla="*/ 0 h 492"/>
                <a:gd name="T2" fmla="*/ 280 w 426"/>
                <a:gd name="T3" fmla="*/ 2 h 492"/>
                <a:gd name="T4" fmla="*/ 316 w 426"/>
                <a:gd name="T5" fmla="*/ 13 h 492"/>
                <a:gd name="T6" fmla="*/ 348 w 426"/>
                <a:gd name="T7" fmla="*/ 28 h 492"/>
                <a:gd name="T8" fmla="*/ 374 w 426"/>
                <a:gd name="T9" fmla="*/ 51 h 492"/>
                <a:gd name="T10" fmla="*/ 397 w 426"/>
                <a:gd name="T11" fmla="*/ 79 h 492"/>
                <a:gd name="T12" fmla="*/ 412 w 426"/>
                <a:gd name="T13" fmla="*/ 113 h 492"/>
                <a:gd name="T14" fmla="*/ 422 w 426"/>
                <a:gd name="T15" fmla="*/ 151 h 492"/>
                <a:gd name="T16" fmla="*/ 426 w 426"/>
                <a:gd name="T17" fmla="*/ 195 h 492"/>
                <a:gd name="T18" fmla="*/ 426 w 426"/>
                <a:gd name="T19" fmla="*/ 492 h 492"/>
                <a:gd name="T20" fmla="*/ 312 w 426"/>
                <a:gd name="T21" fmla="*/ 492 h 492"/>
                <a:gd name="T22" fmla="*/ 312 w 426"/>
                <a:gd name="T23" fmla="*/ 212 h 492"/>
                <a:gd name="T24" fmla="*/ 308 w 426"/>
                <a:gd name="T25" fmla="*/ 176 h 492"/>
                <a:gd name="T26" fmla="*/ 301 w 426"/>
                <a:gd name="T27" fmla="*/ 145 h 492"/>
                <a:gd name="T28" fmla="*/ 287 w 426"/>
                <a:gd name="T29" fmla="*/ 123 h 492"/>
                <a:gd name="T30" fmla="*/ 269 w 426"/>
                <a:gd name="T31" fmla="*/ 106 h 492"/>
                <a:gd name="T32" fmla="*/ 244 w 426"/>
                <a:gd name="T33" fmla="*/ 96 h 492"/>
                <a:gd name="T34" fmla="*/ 210 w 426"/>
                <a:gd name="T35" fmla="*/ 94 h 492"/>
                <a:gd name="T36" fmla="*/ 185 w 426"/>
                <a:gd name="T37" fmla="*/ 96 h 492"/>
                <a:gd name="T38" fmla="*/ 157 w 426"/>
                <a:gd name="T39" fmla="*/ 108 h 492"/>
                <a:gd name="T40" fmla="*/ 132 w 426"/>
                <a:gd name="T41" fmla="*/ 123 h 492"/>
                <a:gd name="T42" fmla="*/ 114 w 426"/>
                <a:gd name="T43" fmla="*/ 142 h 492"/>
                <a:gd name="T44" fmla="*/ 114 w 426"/>
                <a:gd name="T45" fmla="*/ 492 h 492"/>
                <a:gd name="T46" fmla="*/ 0 w 426"/>
                <a:gd name="T47" fmla="*/ 492 h 492"/>
                <a:gd name="T48" fmla="*/ 0 w 426"/>
                <a:gd name="T49" fmla="*/ 7 h 492"/>
                <a:gd name="T50" fmla="*/ 81 w 426"/>
                <a:gd name="T51" fmla="*/ 7 h 492"/>
                <a:gd name="T52" fmla="*/ 102 w 426"/>
                <a:gd name="T53" fmla="*/ 53 h 492"/>
                <a:gd name="T54" fmla="*/ 129 w 426"/>
                <a:gd name="T55" fmla="*/ 30 h 492"/>
                <a:gd name="T56" fmla="*/ 161 w 426"/>
                <a:gd name="T57" fmla="*/ 13 h 492"/>
                <a:gd name="T58" fmla="*/ 197 w 426"/>
                <a:gd name="T59" fmla="*/ 2 h 492"/>
                <a:gd name="T60" fmla="*/ 238 w 426"/>
                <a:gd name="T6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6" h="492">
                  <a:moveTo>
                    <a:pt x="238" y="0"/>
                  </a:moveTo>
                  <a:lnTo>
                    <a:pt x="280" y="2"/>
                  </a:lnTo>
                  <a:lnTo>
                    <a:pt x="316" y="13"/>
                  </a:lnTo>
                  <a:lnTo>
                    <a:pt x="348" y="28"/>
                  </a:lnTo>
                  <a:lnTo>
                    <a:pt x="374" y="51"/>
                  </a:lnTo>
                  <a:lnTo>
                    <a:pt x="397" y="79"/>
                  </a:lnTo>
                  <a:lnTo>
                    <a:pt x="412" y="113"/>
                  </a:lnTo>
                  <a:lnTo>
                    <a:pt x="422" y="151"/>
                  </a:lnTo>
                  <a:lnTo>
                    <a:pt x="426" y="195"/>
                  </a:lnTo>
                  <a:lnTo>
                    <a:pt x="426" y="492"/>
                  </a:lnTo>
                  <a:lnTo>
                    <a:pt x="312" y="492"/>
                  </a:lnTo>
                  <a:lnTo>
                    <a:pt x="312" y="212"/>
                  </a:lnTo>
                  <a:lnTo>
                    <a:pt x="308" y="176"/>
                  </a:lnTo>
                  <a:lnTo>
                    <a:pt x="301" y="145"/>
                  </a:lnTo>
                  <a:lnTo>
                    <a:pt x="287" y="123"/>
                  </a:lnTo>
                  <a:lnTo>
                    <a:pt x="269" y="106"/>
                  </a:lnTo>
                  <a:lnTo>
                    <a:pt x="244" y="96"/>
                  </a:lnTo>
                  <a:lnTo>
                    <a:pt x="210" y="94"/>
                  </a:lnTo>
                  <a:lnTo>
                    <a:pt x="185" y="96"/>
                  </a:lnTo>
                  <a:lnTo>
                    <a:pt x="157" y="108"/>
                  </a:lnTo>
                  <a:lnTo>
                    <a:pt x="132" y="123"/>
                  </a:lnTo>
                  <a:lnTo>
                    <a:pt x="114" y="142"/>
                  </a:lnTo>
                  <a:lnTo>
                    <a:pt x="114" y="492"/>
                  </a:lnTo>
                  <a:lnTo>
                    <a:pt x="0" y="492"/>
                  </a:lnTo>
                  <a:lnTo>
                    <a:pt x="0" y="7"/>
                  </a:lnTo>
                  <a:lnTo>
                    <a:pt x="81" y="7"/>
                  </a:lnTo>
                  <a:lnTo>
                    <a:pt x="102" y="53"/>
                  </a:lnTo>
                  <a:lnTo>
                    <a:pt x="129" y="30"/>
                  </a:lnTo>
                  <a:lnTo>
                    <a:pt x="161" y="13"/>
                  </a:lnTo>
                  <a:lnTo>
                    <a:pt x="197" y="2"/>
                  </a:lnTo>
                  <a:lnTo>
                    <a:pt x="2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106"/>
            <p:cNvSpPr>
              <a:spLocks/>
            </p:cNvSpPr>
            <p:nvPr userDrawn="1"/>
          </p:nvSpPr>
          <p:spPr bwMode="auto">
            <a:xfrm>
              <a:off x="4529" y="2049"/>
              <a:ext cx="482" cy="494"/>
            </a:xfrm>
            <a:custGeom>
              <a:avLst/>
              <a:gdLst>
                <a:gd name="T0" fmla="*/ 0 w 482"/>
                <a:gd name="T1" fmla="*/ 0 h 494"/>
                <a:gd name="T2" fmla="*/ 123 w 482"/>
                <a:gd name="T3" fmla="*/ 0 h 494"/>
                <a:gd name="T4" fmla="*/ 240 w 482"/>
                <a:gd name="T5" fmla="*/ 296 h 494"/>
                <a:gd name="T6" fmla="*/ 361 w 482"/>
                <a:gd name="T7" fmla="*/ 0 h 494"/>
                <a:gd name="T8" fmla="*/ 482 w 482"/>
                <a:gd name="T9" fmla="*/ 0 h 494"/>
                <a:gd name="T10" fmla="*/ 259 w 482"/>
                <a:gd name="T11" fmla="*/ 494 h 494"/>
                <a:gd name="T12" fmla="*/ 219 w 482"/>
                <a:gd name="T13" fmla="*/ 494 h 494"/>
                <a:gd name="T14" fmla="*/ 0 w 482"/>
                <a:gd name="T15" fmla="*/ 0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494">
                  <a:moveTo>
                    <a:pt x="0" y="0"/>
                  </a:moveTo>
                  <a:lnTo>
                    <a:pt x="123" y="0"/>
                  </a:lnTo>
                  <a:lnTo>
                    <a:pt x="240" y="296"/>
                  </a:lnTo>
                  <a:lnTo>
                    <a:pt x="361" y="0"/>
                  </a:lnTo>
                  <a:lnTo>
                    <a:pt x="482" y="0"/>
                  </a:lnTo>
                  <a:lnTo>
                    <a:pt x="259" y="494"/>
                  </a:lnTo>
                  <a:lnTo>
                    <a:pt x="219" y="49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107"/>
            <p:cNvSpPr>
              <a:spLocks noEditPoints="1"/>
            </p:cNvSpPr>
            <p:nvPr userDrawn="1"/>
          </p:nvSpPr>
          <p:spPr bwMode="auto">
            <a:xfrm>
              <a:off x="4979" y="2042"/>
              <a:ext cx="472" cy="501"/>
            </a:xfrm>
            <a:custGeom>
              <a:avLst/>
              <a:gdLst>
                <a:gd name="T0" fmla="*/ 242 w 472"/>
                <a:gd name="T1" fmla="*/ 94 h 501"/>
                <a:gd name="T2" fmla="*/ 206 w 472"/>
                <a:gd name="T3" fmla="*/ 98 h 501"/>
                <a:gd name="T4" fmla="*/ 176 w 472"/>
                <a:gd name="T5" fmla="*/ 111 h 501"/>
                <a:gd name="T6" fmla="*/ 153 w 472"/>
                <a:gd name="T7" fmla="*/ 132 h 501"/>
                <a:gd name="T8" fmla="*/ 134 w 472"/>
                <a:gd name="T9" fmla="*/ 161 h 501"/>
                <a:gd name="T10" fmla="*/ 123 w 472"/>
                <a:gd name="T11" fmla="*/ 200 h 501"/>
                <a:gd name="T12" fmla="*/ 359 w 472"/>
                <a:gd name="T13" fmla="*/ 200 h 501"/>
                <a:gd name="T14" fmla="*/ 353 w 472"/>
                <a:gd name="T15" fmla="*/ 168 h 501"/>
                <a:gd name="T16" fmla="*/ 342 w 472"/>
                <a:gd name="T17" fmla="*/ 142 h 501"/>
                <a:gd name="T18" fmla="*/ 325 w 472"/>
                <a:gd name="T19" fmla="*/ 121 h 501"/>
                <a:gd name="T20" fmla="*/ 302 w 472"/>
                <a:gd name="T21" fmla="*/ 106 h 501"/>
                <a:gd name="T22" fmla="*/ 274 w 472"/>
                <a:gd name="T23" fmla="*/ 96 h 501"/>
                <a:gd name="T24" fmla="*/ 242 w 472"/>
                <a:gd name="T25" fmla="*/ 94 h 501"/>
                <a:gd name="T26" fmla="*/ 240 w 472"/>
                <a:gd name="T27" fmla="*/ 0 h 501"/>
                <a:gd name="T28" fmla="*/ 291 w 472"/>
                <a:gd name="T29" fmla="*/ 4 h 501"/>
                <a:gd name="T30" fmla="*/ 334 w 472"/>
                <a:gd name="T31" fmla="*/ 15 h 501"/>
                <a:gd name="T32" fmla="*/ 374 w 472"/>
                <a:gd name="T33" fmla="*/ 34 h 501"/>
                <a:gd name="T34" fmla="*/ 408 w 472"/>
                <a:gd name="T35" fmla="*/ 62 h 501"/>
                <a:gd name="T36" fmla="*/ 437 w 472"/>
                <a:gd name="T37" fmla="*/ 96 h 501"/>
                <a:gd name="T38" fmla="*/ 457 w 472"/>
                <a:gd name="T39" fmla="*/ 132 h 501"/>
                <a:gd name="T40" fmla="*/ 469 w 472"/>
                <a:gd name="T41" fmla="*/ 176 h 501"/>
                <a:gd name="T42" fmla="*/ 472 w 472"/>
                <a:gd name="T43" fmla="*/ 221 h 501"/>
                <a:gd name="T44" fmla="*/ 472 w 472"/>
                <a:gd name="T45" fmla="*/ 238 h 501"/>
                <a:gd name="T46" fmla="*/ 469 w 472"/>
                <a:gd name="T47" fmla="*/ 259 h 501"/>
                <a:gd name="T48" fmla="*/ 463 w 472"/>
                <a:gd name="T49" fmla="*/ 284 h 501"/>
                <a:gd name="T50" fmla="*/ 117 w 472"/>
                <a:gd name="T51" fmla="*/ 284 h 501"/>
                <a:gd name="T52" fmla="*/ 123 w 472"/>
                <a:gd name="T53" fmla="*/ 320 h 501"/>
                <a:gd name="T54" fmla="*/ 136 w 472"/>
                <a:gd name="T55" fmla="*/ 350 h 501"/>
                <a:gd name="T56" fmla="*/ 157 w 472"/>
                <a:gd name="T57" fmla="*/ 374 h 501"/>
                <a:gd name="T58" fmla="*/ 185 w 472"/>
                <a:gd name="T59" fmla="*/ 391 h 501"/>
                <a:gd name="T60" fmla="*/ 217 w 472"/>
                <a:gd name="T61" fmla="*/ 403 h 501"/>
                <a:gd name="T62" fmla="*/ 255 w 472"/>
                <a:gd name="T63" fmla="*/ 407 h 501"/>
                <a:gd name="T64" fmla="*/ 293 w 472"/>
                <a:gd name="T65" fmla="*/ 403 h 501"/>
                <a:gd name="T66" fmla="*/ 323 w 472"/>
                <a:gd name="T67" fmla="*/ 395 h 501"/>
                <a:gd name="T68" fmla="*/ 351 w 472"/>
                <a:gd name="T69" fmla="*/ 384 h 501"/>
                <a:gd name="T70" fmla="*/ 372 w 472"/>
                <a:gd name="T71" fmla="*/ 365 h 501"/>
                <a:gd name="T72" fmla="*/ 418 w 472"/>
                <a:gd name="T73" fmla="*/ 452 h 501"/>
                <a:gd name="T74" fmla="*/ 384 w 472"/>
                <a:gd name="T75" fmla="*/ 473 h 501"/>
                <a:gd name="T76" fmla="*/ 342 w 472"/>
                <a:gd name="T77" fmla="*/ 488 h 501"/>
                <a:gd name="T78" fmla="*/ 295 w 472"/>
                <a:gd name="T79" fmla="*/ 497 h 501"/>
                <a:gd name="T80" fmla="*/ 240 w 472"/>
                <a:gd name="T81" fmla="*/ 501 h 501"/>
                <a:gd name="T82" fmla="*/ 187 w 472"/>
                <a:gd name="T83" fmla="*/ 496 h 501"/>
                <a:gd name="T84" fmla="*/ 140 w 472"/>
                <a:gd name="T85" fmla="*/ 484 h 501"/>
                <a:gd name="T86" fmla="*/ 100 w 472"/>
                <a:gd name="T87" fmla="*/ 463 h 501"/>
                <a:gd name="T88" fmla="*/ 64 w 472"/>
                <a:gd name="T89" fmla="*/ 435 h 501"/>
                <a:gd name="T90" fmla="*/ 36 w 472"/>
                <a:gd name="T91" fmla="*/ 401 h 501"/>
                <a:gd name="T92" fmla="*/ 17 w 472"/>
                <a:gd name="T93" fmla="*/ 357 h 501"/>
                <a:gd name="T94" fmla="*/ 4 w 472"/>
                <a:gd name="T95" fmla="*/ 310 h 501"/>
                <a:gd name="T96" fmla="*/ 0 w 472"/>
                <a:gd name="T97" fmla="*/ 255 h 501"/>
                <a:gd name="T98" fmla="*/ 5 w 472"/>
                <a:gd name="T99" fmla="*/ 200 h 501"/>
                <a:gd name="T100" fmla="*/ 19 w 472"/>
                <a:gd name="T101" fmla="*/ 151 h 501"/>
                <a:gd name="T102" fmla="*/ 39 w 472"/>
                <a:gd name="T103" fmla="*/ 108 h 501"/>
                <a:gd name="T104" fmla="*/ 72 w 472"/>
                <a:gd name="T105" fmla="*/ 70 h 501"/>
                <a:gd name="T106" fmla="*/ 108 w 472"/>
                <a:gd name="T107" fmla="*/ 39 h 501"/>
                <a:gd name="T108" fmla="*/ 149 w 472"/>
                <a:gd name="T109" fmla="*/ 17 h 501"/>
                <a:gd name="T110" fmla="*/ 193 w 472"/>
                <a:gd name="T111" fmla="*/ 4 h 501"/>
                <a:gd name="T112" fmla="*/ 240 w 472"/>
                <a:gd name="T11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 h="501">
                  <a:moveTo>
                    <a:pt x="242" y="94"/>
                  </a:moveTo>
                  <a:lnTo>
                    <a:pt x="206" y="98"/>
                  </a:lnTo>
                  <a:lnTo>
                    <a:pt x="176" y="111"/>
                  </a:lnTo>
                  <a:lnTo>
                    <a:pt x="153" y="132"/>
                  </a:lnTo>
                  <a:lnTo>
                    <a:pt x="134" y="161"/>
                  </a:lnTo>
                  <a:lnTo>
                    <a:pt x="123" y="200"/>
                  </a:lnTo>
                  <a:lnTo>
                    <a:pt x="359" y="200"/>
                  </a:lnTo>
                  <a:lnTo>
                    <a:pt x="353" y="168"/>
                  </a:lnTo>
                  <a:lnTo>
                    <a:pt x="342" y="142"/>
                  </a:lnTo>
                  <a:lnTo>
                    <a:pt x="325" y="121"/>
                  </a:lnTo>
                  <a:lnTo>
                    <a:pt x="302" y="106"/>
                  </a:lnTo>
                  <a:lnTo>
                    <a:pt x="274" y="96"/>
                  </a:lnTo>
                  <a:lnTo>
                    <a:pt x="242" y="94"/>
                  </a:lnTo>
                  <a:close/>
                  <a:moveTo>
                    <a:pt x="240" y="0"/>
                  </a:moveTo>
                  <a:lnTo>
                    <a:pt x="291" y="4"/>
                  </a:lnTo>
                  <a:lnTo>
                    <a:pt x="334" y="15"/>
                  </a:lnTo>
                  <a:lnTo>
                    <a:pt x="374" y="34"/>
                  </a:lnTo>
                  <a:lnTo>
                    <a:pt x="408" y="62"/>
                  </a:lnTo>
                  <a:lnTo>
                    <a:pt x="437" y="96"/>
                  </a:lnTo>
                  <a:lnTo>
                    <a:pt x="457" y="132"/>
                  </a:lnTo>
                  <a:lnTo>
                    <a:pt x="469" y="176"/>
                  </a:lnTo>
                  <a:lnTo>
                    <a:pt x="472" y="221"/>
                  </a:lnTo>
                  <a:lnTo>
                    <a:pt x="472" y="238"/>
                  </a:lnTo>
                  <a:lnTo>
                    <a:pt x="469" y="259"/>
                  </a:lnTo>
                  <a:lnTo>
                    <a:pt x="463" y="284"/>
                  </a:lnTo>
                  <a:lnTo>
                    <a:pt x="117" y="284"/>
                  </a:lnTo>
                  <a:lnTo>
                    <a:pt x="123" y="320"/>
                  </a:lnTo>
                  <a:lnTo>
                    <a:pt x="136" y="350"/>
                  </a:lnTo>
                  <a:lnTo>
                    <a:pt x="157" y="374"/>
                  </a:lnTo>
                  <a:lnTo>
                    <a:pt x="185" y="391"/>
                  </a:lnTo>
                  <a:lnTo>
                    <a:pt x="217" y="403"/>
                  </a:lnTo>
                  <a:lnTo>
                    <a:pt x="255" y="407"/>
                  </a:lnTo>
                  <a:lnTo>
                    <a:pt x="293" y="403"/>
                  </a:lnTo>
                  <a:lnTo>
                    <a:pt x="323" y="395"/>
                  </a:lnTo>
                  <a:lnTo>
                    <a:pt x="351" y="384"/>
                  </a:lnTo>
                  <a:lnTo>
                    <a:pt x="372" y="365"/>
                  </a:lnTo>
                  <a:lnTo>
                    <a:pt x="418" y="452"/>
                  </a:lnTo>
                  <a:lnTo>
                    <a:pt x="384" y="473"/>
                  </a:lnTo>
                  <a:lnTo>
                    <a:pt x="342" y="488"/>
                  </a:lnTo>
                  <a:lnTo>
                    <a:pt x="295" y="497"/>
                  </a:lnTo>
                  <a:lnTo>
                    <a:pt x="240" y="501"/>
                  </a:lnTo>
                  <a:lnTo>
                    <a:pt x="187" y="496"/>
                  </a:lnTo>
                  <a:lnTo>
                    <a:pt x="140" y="484"/>
                  </a:lnTo>
                  <a:lnTo>
                    <a:pt x="100" y="463"/>
                  </a:lnTo>
                  <a:lnTo>
                    <a:pt x="64" y="435"/>
                  </a:lnTo>
                  <a:lnTo>
                    <a:pt x="36" y="401"/>
                  </a:lnTo>
                  <a:lnTo>
                    <a:pt x="17" y="357"/>
                  </a:lnTo>
                  <a:lnTo>
                    <a:pt x="4" y="310"/>
                  </a:lnTo>
                  <a:lnTo>
                    <a:pt x="0" y="255"/>
                  </a:lnTo>
                  <a:lnTo>
                    <a:pt x="5" y="200"/>
                  </a:lnTo>
                  <a:lnTo>
                    <a:pt x="19" y="151"/>
                  </a:lnTo>
                  <a:lnTo>
                    <a:pt x="39" y="108"/>
                  </a:lnTo>
                  <a:lnTo>
                    <a:pt x="72" y="70"/>
                  </a:lnTo>
                  <a:lnTo>
                    <a:pt x="108" y="39"/>
                  </a:lnTo>
                  <a:lnTo>
                    <a:pt x="149" y="17"/>
                  </a:lnTo>
                  <a:lnTo>
                    <a:pt x="193" y="4"/>
                  </a:lnTo>
                  <a:lnTo>
                    <a:pt x="2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108"/>
            <p:cNvSpPr>
              <a:spLocks/>
            </p:cNvSpPr>
            <p:nvPr userDrawn="1"/>
          </p:nvSpPr>
          <p:spPr bwMode="auto">
            <a:xfrm>
              <a:off x="5476" y="2042"/>
              <a:ext cx="426" cy="492"/>
            </a:xfrm>
            <a:custGeom>
              <a:avLst/>
              <a:gdLst>
                <a:gd name="T0" fmla="*/ 238 w 426"/>
                <a:gd name="T1" fmla="*/ 0 h 492"/>
                <a:gd name="T2" fmla="*/ 280 w 426"/>
                <a:gd name="T3" fmla="*/ 2 h 492"/>
                <a:gd name="T4" fmla="*/ 316 w 426"/>
                <a:gd name="T5" fmla="*/ 13 h 492"/>
                <a:gd name="T6" fmla="*/ 348 w 426"/>
                <a:gd name="T7" fmla="*/ 28 h 492"/>
                <a:gd name="T8" fmla="*/ 374 w 426"/>
                <a:gd name="T9" fmla="*/ 51 h 492"/>
                <a:gd name="T10" fmla="*/ 397 w 426"/>
                <a:gd name="T11" fmla="*/ 79 h 492"/>
                <a:gd name="T12" fmla="*/ 412 w 426"/>
                <a:gd name="T13" fmla="*/ 113 h 492"/>
                <a:gd name="T14" fmla="*/ 422 w 426"/>
                <a:gd name="T15" fmla="*/ 151 h 492"/>
                <a:gd name="T16" fmla="*/ 426 w 426"/>
                <a:gd name="T17" fmla="*/ 195 h 492"/>
                <a:gd name="T18" fmla="*/ 426 w 426"/>
                <a:gd name="T19" fmla="*/ 492 h 492"/>
                <a:gd name="T20" fmla="*/ 312 w 426"/>
                <a:gd name="T21" fmla="*/ 492 h 492"/>
                <a:gd name="T22" fmla="*/ 312 w 426"/>
                <a:gd name="T23" fmla="*/ 212 h 492"/>
                <a:gd name="T24" fmla="*/ 308 w 426"/>
                <a:gd name="T25" fmla="*/ 176 h 492"/>
                <a:gd name="T26" fmla="*/ 301 w 426"/>
                <a:gd name="T27" fmla="*/ 145 h 492"/>
                <a:gd name="T28" fmla="*/ 287 w 426"/>
                <a:gd name="T29" fmla="*/ 123 h 492"/>
                <a:gd name="T30" fmla="*/ 269 w 426"/>
                <a:gd name="T31" fmla="*/ 106 h 492"/>
                <a:gd name="T32" fmla="*/ 244 w 426"/>
                <a:gd name="T33" fmla="*/ 96 h 492"/>
                <a:gd name="T34" fmla="*/ 210 w 426"/>
                <a:gd name="T35" fmla="*/ 94 h 492"/>
                <a:gd name="T36" fmla="*/ 185 w 426"/>
                <a:gd name="T37" fmla="*/ 96 h 492"/>
                <a:gd name="T38" fmla="*/ 157 w 426"/>
                <a:gd name="T39" fmla="*/ 108 h 492"/>
                <a:gd name="T40" fmla="*/ 132 w 426"/>
                <a:gd name="T41" fmla="*/ 123 h 492"/>
                <a:gd name="T42" fmla="*/ 114 w 426"/>
                <a:gd name="T43" fmla="*/ 142 h 492"/>
                <a:gd name="T44" fmla="*/ 114 w 426"/>
                <a:gd name="T45" fmla="*/ 492 h 492"/>
                <a:gd name="T46" fmla="*/ 0 w 426"/>
                <a:gd name="T47" fmla="*/ 492 h 492"/>
                <a:gd name="T48" fmla="*/ 0 w 426"/>
                <a:gd name="T49" fmla="*/ 7 h 492"/>
                <a:gd name="T50" fmla="*/ 81 w 426"/>
                <a:gd name="T51" fmla="*/ 7 h 492"/>
                <a:gd name="T52" fmla="*/ 102 w 426"/>
                <a:gd name="T53" fmla="*/ 53 h 492"/>
                <a:gd name="T54" fmla="*/ 129 w 426"/>
                <a:gd name="T55" fmla="*/ 30 h 492"/>
                <a:gd name="T56" fmla="*/ 159 w 426"/>
                <a:gd name="T57" fmla="*/ 13 h 492"/>
                <a:gd name="T58" fmla="*/ 197 w 426"/>
                <a:gd name="T59" fmla="*/ 2 h 492"/>
                <a:gd name="T60" fmla="*/ 238 w 426"/>
                <a:gd name="T61"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6" h="492">
                  <a:moveTo>
                    <a:pt x="238" y="0"/>
                  </a:moveTo>
                  <a:lnTo>
                    <a:pt x="280" y="2"/>
                  </a:lnTo>
                  <a:lnTo>
                    <a:pt x="316" y="13"/>
                  </a:lnTo>
                  <a:lnTo>
                    <a:pt x="348" y="28"/>
                  </a:lnTo>
                  <a:lnTo>
                    <a:pt x="374" y="51"/>
                  </a:lnTo>
                  <a:lnTo>
                    <a:pt x="397" y="79"/>
                  </a:lnTo>
                  <a:lnTo>
                    <a:pt x="412" y="113"/>
                  </a:lnTo>
                  <a:lnTo>
                    <a:pt x="422" y="151"/>
                  </a:lnTo>
                  <a:lnTo>
                    <a:pt x="426" y="195"/>
                  </a:lnTo>
                  <a:lnTo>
                    <a:pt x="426" y="492"/>
                  </a:lnTo>
                  <a:lnTo>
                    <a:pt x="312" y="492"/>
                  </a:lnTo>
                  <a:lnTo>
                    <a:pt x="312" y="212"/>
                  </a:lnTo>
                  <a:lnTo>
                    <a:pt x="308" y="176"/>
                  </a:lnTo>
                  <a:lnTo>
                    <a:pt x="301" y="145"/>
                  </a:lnTo>
                  <a:lnTo>
                    <a:pt x="287" y="123"/>
                  </a:lnTo>
                  <a:lnTo>
                    <a:pt x="269" y="106"/>
                  </a:lnTo>
                  <a:lnTo>
                    <a:pt x="244" y="96"/>
                  </a:lnTo>
                  <a:lnTo>
                    <a:pt x="210" y="94"/>
                  </a:lnTo>
                  <a:lnTo>
                    <a:pt x="185" y="96"/>
                  </a:lnTo>
                  <a:lnTo>
                    <a:pt x="157" y="108"/>
                  </a:lnTo>
                  <a:lnTo>
                    <a:pt x="132" y="123"/>
                  </a:lnTo>
                  <a:lnTo>
                    <a:pt x="114" y="142"/>
                  </a:lnTo>
                  <a:lnTo>
                    <a:pt x="114" y="492"/>
                  </a:lnTo>
                  <a:lnTo>
                    <a:pt x="0" y="492"/>
                  </a:lnTo>
                  <a:lnTo>
                    <a:pt x="0" y="7"/>
                  </a:lnTo>
                  <a:lnTo>
                    <a:pt x="81" y="7"/>
                  </a:lnTo>
                  <a:lnTo>
                    <a:pt x="102" y="53"/>
                  </a:lnTo>
                  <a:lnTo>
                    <a:pt x="129" y="30"/>
                  </a:lnTo>
                  <a:lnTo>
                    <a:pt x="159" y="13"/>
                  </a:lnTo>
                  <a:lnTo>
                    <a:pt x="197" y="2"/>
                  </a:lnTo>
                  <a:lnTo>
                    <a:pt x="2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109"/>
            <p:cNvSpPr>
              <a:spLocks/>
            </p:cNvSpPr>
            <p:nvPr userDrawn="1"/>
          </p:nvSpPr>
          <p:spPr bwMode="auto">
            <a:xfrm>
              <a:off x="5919" y="1909"/>
              <a:ext cx="317" cy="634"/>
            </a:xfrm>
            <a:custGeom>
              <a:avLst/>
              <a:gdLst>
                <a:gd name="T0" fmla="*/ 168 w 317"/>
                <a:gd name="T1" fmla="*/ 0 h 634"/>
                <a:gd name="T2" fmla="*/ 168 w 317"/>
                <a:gd name="T3" fmla="*/ 140 h 634"/>
                <a:gd name="T4" fmla="*/ 302 w 317"/>
                <a:gd name="T5" fmla="*/ 140 h 634"/>
                <a:gd name="T6" fmla="*/ 302 w 317"/>
                <a:gd name="T7" fmla="*/ 231 h 634"/>
                <a:gd name="T8" fmla="*/ 168 w 317"/>
                <a:gd name="T9" fmla="*/ 231 h 634"/>
                <a:gd name="T10" fmla="*/ 168 w 317"/>
                <a:gd name="T11" fmla="*/ 443 h 634"/>
                <a:gd name="T12" fmla="*/ 170 w 317"/>
                <a:gd name="T13" fmla="*/ 473 h 634"/>
                <a:gd name="T14" fmla="*/ 175 w 317"/>
                <a:gd name="T15" fmla="*/ 498 h 634"/>
                <a:gd name="T16" fmla="*/ 185 w 317"/>
                <a:gd name="T17" fmla="*/ 517 h 634"/>
                <a:gd name="T18" fmla="*/ 198 w 317"/>
                <a:gd name="T19" fmla="*/ 528 h 634"/>
                <a:gd name="T20" fmla="*/ 217 w 317"/>
                <a:gd name="T21" fmla="*/ 536 h 634"/>
                <a:gd name="T22" fmla="*/ 242 w 317"/>
                <a:gd name="T23" fmla="*/ 538 h 634"/>
                <a:gd name="T24" fmla="*/ 281 w 317"/>
                <a:gd name="T25" fmla="*/ 532 h 634"/>
                <a:gd name="T26" fmla="*/ 317 w 317"/>
                <a:gd name="T27" fmla="*/ 517 h 634"/>
                <a:gd name="T28" fmla="*/ 317 w 317"/>
                <a:gd name="T29" fmla="*/ 619 h 634"/>
                <a:gd name="T30" fmla="*/ 287 w 317"/>
                <a:gd name="T31" fmla="*/ 627 h 634"/>
                <a:gd name="T32" fmla="*/ 251 w 317"/>
                <a:gd name="T33" fmla="*/ 632 h 634"/>
                <a:gd name="T34" fmla="*/ 206 w 317"/>
                <a:gd name="T35" fmla="*/ 634 h 634"/>
                <a:gd name="T36" fmla="*/ 172 w 317"/>
                <a:gd name="T37" fmla="*/ 630 h 634"/>
                <a:gd name="T38" fmla="*/ 141 w 317"/>
                <a:gd name="T39" fmla="*/ 623 h 634"/>
                <a:gd name="T40" fmla="*/ 117 w 317"/>
                <a:gd name="T41" fmla="*/ 610 h 634"/>
                <a:gd name="T42" fmla="*/ 94 w 317"/>
                <a:gd name="T43" fmla="*/ 593 h 634"/>
                <a:gd name="T44" fmla="*/ 77 w 317"/>
                <a:gd name="T45" fmla="*/ 570 h 634"/>
                <a:gd name="T46" fmla="*/ 66 w 317"/>
                <a:gd name="T47" fmla="*/ 543 h 634"/>
                <a:gd name="T48" fmla="*/ 58 w 317"/>
                <a:gd name="T49" fmla="*/ 511 h 634"/>
                <a:gd name="T50" fmla="*/ 56 w 317"/>
                <a:gd name="T51" fmla="*/ 475 h 634"/>
                <a:gd name="T52" fmla="*/ 56 w 317"/>
                <a:gd name="T53" fmla="*/ 231 h 634"/>
                <a:gd name="T54" fmla="*/ 0 w 317"/>
                <a:gd name="T55" fmla="*/ 231 h 634"/>
                <a:gd name="T56" fmla="*/ 0 w 317"/>
                <a:gd name="T57" fmla="*/ 140 h 634"/>
                <a:gd name="T58" fmla="*/ 56 w 317"/>
                <a:gd name="T59" fmla="*/ 140 h 634"/>
                <a:gd name="T60" fmla="*/ 56 w 317"/>
                <a:gd name="T61" fmla="*/ 42 h 634"/>
                <a:gd name="T62" fmla="*/ 168 w 317"/>
                <a:gd name="T63"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634">
                  <a:moveTo>
                    <a:pt x="168" y="0"/>
                  </a:moveTo>
                  <a:lnTo>
                    <a:pt x="168" y="140"/>
                  </a:lnTo>
                  <a:lnTo>
                    <a:pt x="302" y="140"/>
                  </a:lnTo>
                  <a:lnTo>
                    <a:pt x="302" y="231"/>
                  </a:lnTo>
                  <a:lnTo>
                    <a:pt x="168" y="231"/>
                  </a:lnTo>
                  <a:lnTo>
                    <a:pt x="168" y="443"/>
                  </a:lnTo>
                  <a:lnTo>
                    <a:pt x="170" y="473"/>
                  </a:lnTo>
                  <a:lnTo>
                    <a:pt x="175" y="498"/>
                  </a:lnTo>
                  <a:lnTo>
                    <a:pt x="185" y="517"/>
                  </a:lnTo>
                  <a:lnTo>
                    <a:pt x="198" y="528"/>
                  </a:lnTo>
                  <a:lnTo>
                    <a:pt x="217" y="536"/>
                  </a:lnTo>
                  <a:lnTo>
                    <a:pt x="242" y="538"/>
                  </a:lnTo>
                  <a:lnTo>
                    <a:pt x="281" y="532"/>
                  </a:lnTo>
                  <a:lnTo>
                    <a:pt x="317" y="517"/>
                  </a:lnTo>
                  <a:lnTo>
                    <a:pt x="317" y="619"/>
                  </a:lnTo>
                  <a:lnTo>
                    <a:pt x="287" y="627"/>
                  </a:lnTo>
                  <a:lnTo>
                    <a:pt x="251" y="632"/>
                  </a:lnTo>
                  <a:lnTo>
                    <a:pt x="206" y="634"/>
                  </a:lnTo>
                  <a:lnTo>
                    <a:pt x="172" y="630"/>
                  </a:lnTo>
                  <a:lnTo>
                    <a:pt x="141" y="623"/>
                  </a:lnTo>
                  <a:lnTo>
                    <a:pt x="117" y="610"/>
                  </a:lnTo>
                  <a:lnTo>
                    <a:pt x="94" y="593"/>
                  </a:lnTo>
                  <a:lnTo>
                    <a:pt x="77" y="570"/>
                  </a:lnTo>
                  <a:lnTo>
                    <a:pt x="66" y="543"/>
                  </a:lnTo>
                  <a:lnTo>
                    <a:pt x="58" y="511"/>
                  </a:lnTo>
                  <a:lnTo>
                    <a:pt x="56" y="475"/>
                  </a:lnTo>
                  <a:lnTo>
                    <a:pt x="56" y="231"/>
                  </a:lnTo>
                  <a:lnTo>
                    <a:pt x="0" y="231"/>
                  </a:lnTo>
                  <a:lnTo>
                    <a:pt x="0" y="140"/>
                  </a:lnTo>
                  <a:lnTo>
                    <a:pt x="56" y="140"/>
                  </a:lnTo>
                  <a:lnTo>
                    <a:pt x="56" y="42"/>
                  </a:lnTo>
                  <a:lnTo>
                    <a:pt x="1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110"/>
            <p:cNvSpPr>
              <a:spLocks/>
            </p:cNvSpPr>
            <p:nvPr userDrawn="1"/>
          </p:nvSpPr>
          <p:spPr bwMode="auto">
            <a:xfrm>
              <a:off x="3939" y="1917"/>
              <a:ext cx="96" cy="96"/>
            </a:xfrm>
            <a:custGeom>
              <a:avLst/>
              <a:gdLst>
                <a:gd name="T0" fmla="*/ 47 w 96"/>
                <a:gd name="T1" fmla="*/ 0 h 96"/>
                <a:gd name="T2" fmla="*/ 66 w 96"/>
                <a:gd name="T3" fmla="*/ 4 h 96"/>
                <a:gd name="T4" fmla="*/ 81 w 96"/>
                <a:gd name="T5" fmla="*/ 13 h 96"/>
                <a:gd name="T6" fmla="*/ 92 w 96"/>
                <a:gd name="T7" fmla="*/ 28 h 96"/>
                <a:gd name="T8" fmla="*/ 96 w 96"/>
                <a:gd name="T9" fmla="*/ 47 h 96"/>
                <a:gd name="T10" fmla="*/ 92 w 96"/>
                <a:gd name="T11" fmla="*/ 66 h 96"/>
                <a:gd name="T12" fmla="*/ 81 w 96"/>
                <a:gd name="T13" fmla="*/ 81 h 96"/>
                <a:gd name="T14" fmla="*/ 66 w 96"/>
                <a:gd name="T15" fmla="*/ 93 h 96"/>
                <a:gd name="T16" fmla="*/ 47 w 96"/>
                <a:gd name="T17" fmla="*/ 96 h 96"/>
                <a:gd name="T18" fmla="*/ 28 w 96"/>
                <a:gd name="T19" fmla="*/ 93 h 96"/>
                <a:gd name="T20" fmla="*/ 13 w 96"/>
                <a:gd name="T21" fmla="*/ 81 h 96"/>
                <a:gd name="T22" fmla="*/ 4 w 96"/>
                <a:gd name="T23" fmla="*/ 66 h 96"/>
                <a:gd name="T24" fmla="*/ 0 w 96"/>
                <a:gd name="T25" fmla="*/ 47 h 96"/>
                <a:gd name="T26" fmla="*/ 4 w 96"/>
                <a:gd name="T27" fmla="*/ 28 h 96"/>
                <a:gd name="T28" fmla="*/ 13 w 96"/>
                <a:gd name="T29" fmla="*/ 13 h 96"/>
                <a:gd name="T30" fmla="*/ 28 w 96"/>
                <a:gd name="T31" fmla="*/ 4 h 96"/>
                <a:gd name="T32" fmla="*/ 47 w 96"/>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7" y="0"/>
                  </a:moveTo>
                  <a:lnTo>
                    <a:pt x="66" y="4"/>
                  </a:lnTo>
                  <a:lnTo>
                    <a:pt x="81" y="13"/>
                  </a:lnTo>
                  <a:lnTo>
                    <a:pt x="92" y="28"/>
                  </a:lnTo>
                  <a:lnTo>
                    <a:pt x="96" y="47"/>
                  </a:lnTo>
                  <a:lnTo>
                    <a:pt x="92" y="66"/>
                  </a:lnTo>
                  <a:lnTo>
                    <a:pt x="81" y="81"/>
                  </a:lnTo>
                  <a:lnTo>
                    <a:pt x="66" y="93"/>
                  </a:lnTo>
                  <a:lnTo>
                    <a:pt x="47" y="96"/>
                  </a:lnTo>
                  <a:lnTo>
                    <a:pt x="28" y="93"/>
                  </a:lnTo>
                  <a:lnTo>
                    <a:pt x="13" y="81"/>
                  </a:lnTo>
                  <a:lnTo>
                    <a:pt x="4" y="66"/>
                  </a:lnTo>
                  <a:lnTo>
                    <a:pt x="0" y="47"/>
                  </a:lnTo>
                  <a:lnTo>
                    <a:pt x="4" y="28"/>
                  </a:lnTo>
                  <a:lnTo>
                    <a:pt x="13" y="13"/>
                  </a:lnTo>
                  <a:lnTo>
                    <a:pt x="28" y="4"/>
                  </a:lnTo>
                  <a:lnTo>
                    <a:pt x="47"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6" r:id="rId3"/>
    <p:sldLayoutId id="2147484074" r:id="rId4"/>
    <p:sldLayoutId id="2147484081" r:id="rId5"/>
    <p:sldLayoutId id="2147484077" r:id="rId6"/>
    <p:sldLayoutId id="2147484084"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lnSpc>
          <a:spcPct val="130000"/>
        </a:lnSpc>
        <a:spcBef>
          <a:spcPct val="20000"/>
        </a:spcBef>
        <a:spcAft>
          <a:spcPct val="0"/>
        </a:spcAft>
        <a:buClr>
          <a:srgbClr val="DC241F"/>
        </a:buClr>
        <a:buChar char="•"/>
        <a:defRPr sz="20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lr>
          <a:srgbClr val="DC241F"/>
        </a:buClr>
        <a:buFont typeface="ZapfDingbats BT" panose="05000000000000000000" pitchFamily="2" charset="2"/>
        <a:buChar char=""/>
        <a:defRPr sz="1800">
          <a:solidFill>
            <a:schemeClr val="tx1"/>
          </a:solidFill>
          <a:latin typeface="+mn-lt"/>
        </a:defRPr>
      </a:lvl2pPr>
      <a:lvl3pPr marL="1143000" indent="-228600" algn="l" rtl="0" eaLnBrk="0" fontAlgn="base" hangingPunct="0">
        <a:lnSpc>
          <a:spcPct val="110000"/>
        </a:lnSpc>
        <a:spcBef>
          <a:spcPct val="20000"/>
        </a:spcBef>
        <a:spcAft>
          <a:spcPct val="0"/>
        </a:spcAft>
        <a:buClr>
          <a:srgbClr val="DC241F"/>
        </a:buClr>
        <a:buChar char="•"/>
        <a:defRPr sz="1600">
          <a:solidFill>
            <a:schemeClr val="tx1"/>
          </a:solidFill>
          <a:latin typeface="+mn-lt"/>
        </a:defRPr>
      </a:lvl3pPr>
      <a:lvl4pPr marL="1600200" indent="-228600" algn="l" rtl="0" eaLnBrk="0" fontAlgn="base" hangingPunct="0">
        <a:lnSpc>
          <a:spcPct val="110000"/>
        </a:lnSpc>
        <a:spcBef>
          <a:spcPct val="20000"/>
        </a:spcBef>
        <a:spcAft>
          <a:spcPct val="0"/>
        </a:spcAft>
        <a:buClr>
          <a:srgbClr val="DC241F"/>
        </a:buClr>
        <a:buFont typeface="Symbol" panose="05050102010706020507" pitchFamily="18" charset="2"/>
        <a:buChar char="-"/>
        <a:defRPr sz="1400">
          <a:solidFill>
            <a:schemeClr val="tx1"/>
          </a:solidFill>
          <a:latin typeface="+mn-lt"/>
        </a:defRPr>
      </a:lvl4pPr>
      <a:lvl5pPr marL="2057400" indent="-228600" algn="l" rtl="0" eaLnBrk="0" fontAlgn="base" hangingPunct="0">
        <a:lnSpc>
          <a:spcPct val="130000"/>
        </a:lnSpc>
        <a:spcBef>
          <a:spcPct val="20000"/>
        </a:spcBef>
        <a:spcAft>
          <a:spcPct val="0"/>
        </a:spcAft>
        <a:buClr>
          <a:srgbClr val="DC241F"/>
        </a:buClr>
        <a:buFont typeface="ZapfDingbats BT" panose="05000000000000000000" pitchFamily="2" charset="2"/>
        <a:buChar char="ê"/>
        <a:defRPr sz="1200">
          <a:solidFill>
            <a:schemeClr val="tx1"/>
          </a:solidFill>
          <a:latin typeface="+mn-lt"/>
        </a:defRPr>
      </a:lvl5pPr>
      <a:lvl6pPr marL="2514600" indent="-228600" algn="l" rtl="0" eaLnBrk="0" fontAlgn="base" hangingPunct="0">
        <a:lnSpc>
          <a:spcPct val="130000"/>
        </a:lnSpc>
        <a:spcBef>
          <a:spcPct val="20000"/>
        </a:spcBef>
        <a:spcAft>
          <a:spcPct val="0"/>
        </a:spcAft>
        <a:buChar char="»"/>
        <a:defRPr sz="2000">
          <a:solidFill>
            <a:schemeClr val="tx1"/>
          </a:solidFill>
          <a:latin typeface="+mn-lt"/>
        </a:defRPr>
      </a:lvl6pPr>
      <a:lvl7pPr marL="2971800" indent="-228600" algn="l" rtl="0" eaLnBrk="0" fontAlgn="base" hangingPunct="0">
        <a:lnSpc>
          <a:spcPct val="130000"/>
        </a:lnSpc>
        <a:spcBef>
          <a:spcPct val="20000"/>
        </a:spcBef>
        <a:spcAft>
          <a:spcPct val="0"/>
        </a:spcAft>
        <a:buChar char="»"/>
        <a:defRPr sz="2000">
          <a:solidFill>
            <a:schemeClr val="tx1"/>
          </a:solidFill>
          <a:latin typeface="+mn-lt"/>
        </a:defRPr>
      </a:lvl7pPr>
      <a:lvl8pPr marL="3429000" indent="-228600" algn="l" rtl="0" eaLnBrk="0" fontAlgn="base" hangingPunct="0">
        <a:lnSpc>
          <a:spcPct val="130000"/>
        </a:lnSpc>
        <a:spcBef>
          <a:spcPct val="20000"/>
        </a:spcBef>
        <a:spcAft>
          <a:spcPct val="0"/>
        </a:spcAft>
        <a:buChar char="»"/>
        <a:defRPr sz="2000">
          <a:solidFill>
            <a:schemeClr val="tx1"/>
          </a:solidFill>
          <a:latin typeface="+mn-lt"/>
        </a:defRPr>
      </a:lvl8pPr>
      <a:lvl9pPr marL="3886200" indent="-228600" algn="l" rtl="0" eaLnBrk="0" fontAlgn="base" hangingPunct="0">
        <a:lnSpc>
          <a:spcPct val="13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23269" y="1405054"/>
            <a:ext cx="7924800" cy="4760249"/>
          </a:xfrm>
          <a:prstGeom prst="rect">
            <a:avLst/>
          </a:prstGeom>
        </p:spPr>
        <p:txBody>
          <a:bodyPr/>
          <a:lstStyle>
            <a:lvl1pPr marL="342900" indent="-342900" algn="l" rtl="0" eaLnBrk="0" fontAlgn="base" hangingPunct="0">
              <a:lnSpc>
                <a:spcPct val="130000"/>
              </a:lnSpc>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lnSpc>
                <a:spcPct val="110000"/>
              </a:lnSpc>
              <a:spcBef>
                <a:spcPct val="20000"/>
              </a:spcBef>
              <a:spcAft>
                <a:spcPct val="0"/>
              </a:spcAft>
              <a:buChar char="–"/>
              <a:defRPr sz="2000">
                <a:solidFill>
                  <a:schemeClr val="tx1"/>
                </a:solidFill>
                <a:latin typeface="+mn-lt"/>
              </a:defRPr>
            </a:lvl2pPr>
            <a:lvl3pPr marL="1143000" indent="-228600" algn="l" rtl="0" eaLnBrk="0" fontAlgn="base" hangingPunct="0">
              <a:lnSpc>
                <a:spcPct val="110000"/>
              </a:lnSpc>
              <a:spcBef>
                <a:spcPct val="20000"/>
              </a:spcBef>
              <a:spcAft>
                <a:spcPct val="0"/>
              </a:spcAft>
              <a:buChar char="•"/>
              <a:defRPr sz="20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eaLnBrk="0" fontAlgn="base" hangingPunct="0">
              <a:lnSpc>
                <a:spcPct val="130000"/>
              </a:lnSpc>
              <a:spcBef>
                <a:spcPct val="20000"/>
              </a:spcBef>
              <a:spcAft>
                <a:spcPct val="0"/>
              </a:spcAft>
              <a:buChar char="»"/>
              <a:defRPr sz="2000">
                <a:solidFill>
                  <a:schemeClr val="tx1"/>
                </a:solidFill>
                <a:latin typeface="+mn-lt"/>
              </a:defRPr>
            </a:lvl6pPr>
            <a:lvl7pPr marL="2971800" indent="-228600" algn="l" rtl="0" eaLnBrk="0" fontAlgn="base" hangingPunct="0">
              <a:lnSpc>
                <a:spcPct val="130000"/>
              </a:lnSpc>
              <a:spcBef>
                <a:spcPct val="20000"/>
              </a:spcBef>
              <a:spcAft>
                <a:spcPct val="0"/>
              </a:spcAft>
              <a:buChar char="»"/>
              <a:defRPr sz="2000">
                <a:solidFill>
                  <a:schemeClr val="tx1"/>
                </a:solidFill>
                <a:latin typeface="+mn-lt"/>
              </a:defRPr>
            </a:lvl7pPr>
            <a:lvl8pPr marL="3429000" indent="-228600" algn="l" rtl="0" eaLnBrk="0" fontAlgn="base" hangingPunct="0">
              <a:lnSpc>
                <a:spcPct val="130000"/>
              </a:lnSpc>
              <a:spcBef>
                <a:spcPct val="20000"/>
              </a:spcBef>
              <a:spcAft>
                <a:spcPct val="0"/>
              </a:spcAft>
              <a:buChar char="»"/>
              <a:defRPr sz="2000">
                <a:solidFill>
                  <a:schemeClr val="tx1"/>
                </a:solidFill>
                <a:latin typeface="+mn-lt"/>
              </a:defRPr>
            </a:lvl8pPr>
            <a:lvl9pPr marL="3886200" indent="-228600" algn="l" rtl="0" eaLnBrk="0" fontAlgn="base" hangingPunct="0">
              <a:lnSpc>
                <a:spcPct val="130000"/>
              </a:lnSpc>
              <a:spcBef>
                <a:spcPct val="20000"/>
              </a:spcBef>
              <a:spcAft>
                <a:spcPct val="0"/>
              </a:spcAft>
              <a:buChar char="»"/>
              <a:defRPr sz="2000">
                <a:solidFill>
                  <a:schemeClr val="tx1"/>
                </a:solidFill>
                <a:latin typeface="+mn-lt"/>
              </a:defRPr>
            </a:lvl9pPr>
          </a:lstStyle>
          <a:p>
            <a:pPr>
              <a:buFontTx/>
              <a:buNone/>
              <a:defRPr/>
            </a:pPr>
            <a:endParaRPr lang="da-DK" sz="1000" dirty="0" smtClean="0"/>
          </a:p>
          <a:p>
            <a:pPr marL="0">
              <a:buNone/>
              <a:defRPr/>
            </a:pPr>
            <a:r>
              <a:rPr lang="en-GB" sz="3000" b="1" dirty="0" smtClean="0"/>
              <a:t>Default </a:t>
            </a:r>
            <a:r>
              <a:rPr lang="en-GB" sz="3000" b="1" dirty="0"/>
              <a:t>transport model for products produced and consumed in </a:t>
            </a:r>
            <a:r>
              <a:rPr lang="en-GB" sz="3000" b="1" dirty="0" smtClean="0"/>
              <a:t>Switzerland</a:t>
            </a:r>
          </a:p>
          <a:p>
            <a:pPr marL="0">
              <a:buNone/>
              <a:defRPr/>
            </a:pPr>
            <a:r>
              <a:rPr lang="en-GB" sz="1500" dirty="0" smtClean="0"/>
              <a:t>Valsasina, L., </a:t>
            </a:r>
            <a:r>
              <a:rPr lang="en-GB" sz="1500" u="sng" dirty="0" smtClean="0"/>
              <a:t>L</a:t>
            </a:r>
            <a:r>
              <a:rPr lang="cs-CZ" sz="1500" u="sng" dirty="0" smtClean="0"/>
              <a:t>évová, T.</a:t>
            </a:r>
            <a:r>
              <a:rPr lang="en-GB" sz="1500" u="sng" dirty="0" smtClean="0"/>
              <a:t> </a:t>
            </a:r>
          </a:p>
          <a:p>
            <a:pPr>
              <a:buFontTx/>
              <a:buNone/>
              <a:defRPr/>
            </a:pPr>
            <a:endParaRPr lang="de-CH" dirty="0" smtClean="0">
              <a:solidFill>
                <a:schemeClr val="tx1">
                  <a:lumMod val="75000"/>
                  <a:lumOff val="25000"/>
                </a:schemeClr>
              </a:solidFill>
            </a:endParaRPr>
          </a:p>
          <a:p>
            <a:pPr>
              <a:buFontTx/>
              <a:buNone/>
              <a:defRPr/>
            </a:pPr>
            <a:r>
              <a:rPr lang="de-CH" sz="1400" dirty="0" smtClean="0">
                <a:solidFill>
                  <a:schemeClr val="tx1">
                    <a:lumMod val="75000"/>
                    <a:lumOff val="25000"/>
                  </a:schemeClr>
                </a:solidFill>
              </a:rPr>
              <a:t>SETAC Case Studies</a:t>
            </a:r>
            <a:r>
              <a:rPr lang="en-GB" sz="1400" dirty="0" smtClean="0">
                <a:solidFill>
                  <a:schemeClr val="tx1">
                    <a:lumMod val="75000"/>
                    <a:lumOff val="25000"/>
                  </a:schemeClr>
                </a:solidFill>
              </a:rPr>
              <a:t>, </a:t>
            </a:r>
            <a:r>
              <a:rPr lang="de-CH" sz="1400" dirty="0" smtClean="0">
                <a:solidFill>
                  <a:schemeClr val="tx1">
                    <a:lumMod val="75000"/>
                    <a:lumOff val="25000"/>
                  </a:schemeClr>
                </a:solidFill>
              </a:rPr>
              <a:t>Montpellier, France</a:t>
            </a:r>
            <a:endParaRPr lang="en-GB" altLang="ja-JP" sz="1400" dirty="0" smtClean="0">
              <a:solidFill>
                <a:schemeClr val="tx1">
                  <a:lumMod val="75000"/>
                  <a:lumOff val="25000"/>
                </a:schemeClr>
              </a:solidFill>
            </a:endParaRPr>
          </a:p>
          <a:p>
            <a:pPr>
              <a:buFontTx/>
              <a:buNone/>
              <a:defRPr/>
            </a:pPr>
            <a:r>
              <a:rPr lang="en-GB" altLang="ja-JP" sz="1400" dirty="0" smtClean="0">
                <a:solidFill>
                  <a:schemeClr val="tx1">
                    <a:lumMod val="75000"/>
                    <a:lumOff val="25000"/>
                  </a:schemeClr>
                </a:solidFill>
              </a:rPr>
              <a:t>September 2016</a:t>
            </a:r>
            <a:endParaRPr lang="en-GB" sz="1400" dirty="0" smtClean="0">
              <a:solidFill>
                <a:schemeClr val="tx1">
                  <a:lumMod val="75000"/>
                  <a:lumOff val="25000"/>
                </a:schemeClr>
              </a:solidFill>
            </a:endParaRPr>
          </a:p>
          <a:p>
            <a:pPr>
              <a:buFontTx/>
              <a:buNone/>
              <a:defRPr/>
            </a:pPr>
            <a:endParaRPr lang="cs-CZ" sz="1000" dirty="0">
              <a:solidFill>
                <a:schemeClr val="tx1">
                  <a:lumMod val="75000"/>
                  <a:lumOff val="25000"/>
                </a:schemeClr>
              </a:solidFill>
            </a:endParaRPr>
          </a:p>
          <a:p>
            <a:pPr>
              <a:buFontTx/>
              <a:buNone/>
              <a:defRPr/>
            </a:pPr>
            <a:r>
              <a:rPr lang="de-CH" sz="2400" dirty="0" smtClean="0">
                <a:solidFill>
                  <a:schemeClr val="tx1">
                    <a:lumMod val="75000"/>
                    <a:lumOff val="25000"/>
                  </a:schemeClr>
                </a:solidFill>
              </a:rPr>
              <a:t>Tereza </a:t>
            </a:r>
            <a:r>
              <a:rPr lang="cs-CZ" sz="2400" dirty="0" smtClean="0">
                <a:solidFill>
                  <a:schemeClr val="tx1">
                    <a:lumMod val="75000"/>
                    <a:lumOff val="25000"/>
                  </a:schemeClr>
                </a:solidFill>
              </a:rPr>
              <a:t>Lévová</a:t>
            </a:r>
            <a:endParaRPr lang="en-GB" sz="2400" dirty="0" smtClean="0">
              <a:solidFill>
                <a:schemeClr val="tx1">
                  <a:lumMod val="75000"/>
                  <a:lumOff val="25000"/>
                </a:schemeClr>
              </a:solidFill>
            </a:endParaRPr>
          </a:p>
          <a:p>
            <a:pPr>
              <a:buFontTx/>
              <a:buNone/>
              <a:defRPr/>
            </a:pPr>
            <a:r>
              <a:rPr lang="cs-CZ" sz="1400" dirty="0" smtClean="0">
                <a:solidFill>
                  <a:schemeClr val="tx1">
                    <a:lumMod val="75000"/>
                    <a:lumOff val="25000"/>
                  </a:schemeClr>
                </a:solidFill>
              </a:rPr>
              <a:t>Senior Data Analyst</a:t>
            </a:r>
            <a:endParaRPr lang="en-GB" sz="1400" dirty="0" smtClean="0">
              <a:solidFill>
                <a:schemeClr val="tx1">
                  <a:lumMod val="75000"/>
                  <a:lumOff val="25000"/>
                </a:schemeClr>
              </a:solidFill>
            </a:endParaRPr>
          </a:p>
          <a:p>
            <a:pPr>
              <a:buFontTx/>
              <a:buNone/>
              <a:defRPr/>
            </a:pPr>
            <a:r>
              <a:rPr lang="en-GB" sz="2400" b="1" dirty="0" smtClean="0">
                <a:solidFill>
                  <a:schemeClr val="tx1">
                    <a:lumMod val="75000"/>
                    <a:lumOff val="25000"/>
                  </a:schemeClr>
                </a:solidFill>
              </a:rPr>
              <a:t>ecoinvent</a:t>
            </a:r>
          </a:p>
        </p:txBody>
      </p:sp>
    </p:spTree>
    <p:extLst>
      <p:ext uri="{BB962C8B-B14F-4D97-AF65-F5344CB8AC3E}">
        <p14:creationId xmlns:p14="http://schemas.microsoft.com/office/powerpoint/2010/main" val="244950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5613" y="1700808"/>
            <a:ext cx="4506727" cy="2683812"/>
          </a:xfrm>
          <a:prstGeom prst="rect">
            <a:avLst/>
          </a:prstGeom>
          <a:noFill/>
        </p:spPr>
        <p:txBody>
          <a:bodyPr wrap="square" rtlCol="0">
            <a:spAutoFit/>
          </a:bodyPr>
          <a:lstStyle/>
          <a:p>
            <a:pPr marL="342900" lvl="0" indent="-342900" algn="l">
              <a:lnSpc>
                <a:spcPct val="110000"/>
              </a:lnSpc>
              <a:spcBef>
                <a:spcPts val="1200"/>
              </a:spcBef>
              <a:buClr>
                <a:srgbClr val="DC241F"/>
              </a:buClr>
              <a:buFontTx/>
              <a:buChar char="•"/>
            </a:pPr>
            <a:r>
              <a:rPr lang="en-GB" sz="1800" kern="0" dirty="0">
                <a:solidFill>
                  <a:prstClr val="black">
                    <a:lumMod val="75000"/>
                    <a:lumOff val="25000"/>
                  </a:prstClr>
                </a:solidFill>
                <a:latin typeface="Trebuchet MS"/>
              </a:rPr>
              <a:t>The Statistical Bureau of Switzerland (Swiss Statistics) publishes transport distance and amount (ton*km) information for 20 product groups for road transport</a:t>
            </a:r>
          </a:p>
          <a:p>
            <a:pPr marL="342900" lvl="0" indent="-342900" algn="l">
              <a:lnSpc>
                <a:spcPct val="110000"/>
              </a:lnSpc>
              <a:spcBef>
                <a:spcPts val="1200"/>
              </a:spcBef>
              <a:buClr>
                <a:srgbClr val="DC241F"/>
              </a:buClr>
              <a:buFontTx/>
              <a:buChar char="•"/>
            </a:pPr>
            <a:r>
              <a:rPr lang="en-GB" sz="1800" kern="0" dirty="0">
                <a:solidFill>
                  <a:prstClr val="black">
                    <a:lumMod val="75000"/>
                    <a:lumOff val="25000"/>
                  </a:prstClr>
                </a:solidFill>
                <a:latin typeface="Trebuchet MS"/>
              </a:rPr>
              <a:t>Rail </a:t>
            </a:r>
            <a:r>
              <a:rPr lang="en-GB" sz="1800" kern="0" dirty="0" smtClean="0">
                <a:solidFill>
                  <a:prstClr val="black">
                    <a:lumMod val="75000"/>
                    <a:lumOff val="25000"/>
                  </a:prstClr>
                </a:solidFill>
                <a:latin typeface="Trebuchet MS"/>
              </a:rPr>
              <a:t>transport from </a:t>
            </a:r>
            <a:r>
              <a:rPr lang="en-GB" sz="1800" kern="0" dirty="0">
                <a:solidFill>
                  <a:prstClr val="black">
                    <a:lumMod val="75000"/>
                    <a:lumOff val="25000"/>
                  </a:prstClr>
                </a:solidFill>
                <a:latin typeface="Trebuchet MS"/>
              </a:rPr>
              <a:t>Stucki et al. (2013) matched with NST through Swiss national </a:t>
            </a:r>
            <a:r>
              <a:rPr lang="en-GB" sz="1800" kern="0" dirty="0" smtClean="0">
                <a:solidFill>
                  <a:prstClr val="black">
                    <a:lumMod val="75000"/>
                    <a:lumOff val="25000"/>
                  </a:prstClr>
                </a:solidFill>
                <a:latin typeface="Trebuchet MS"/>
              </a:rPr>
              <a:t>classification (NOGA)</a:t>
            </a:r>
            <a:endParaRPr lang="en-GB" sz="1800" kern="0" dirty="0">
              <a:solidFill>
                <a:prstClr val="black">
                  <a:lumMod val="75000"/>
                  <a:lumOff val="25000"/>
                </a:prstClr>
              </a:solidFill>
              <a:latin typeface="Trebuchet MS"/>
            </a:endParaRPr>
          </a:p>
        </p:txBody>
      </p:sp>
      <p:graphicFrame>
        <p:nvGraphicFramePr>
          <p:cNvPr id="12" name="Table 11"/>
          <p:cNvGraphicFramePr>
            <a:graphicFrameLocks noGrp="1"/>
          </p:cNvGraphicFramePr>
          <p:nvPr>
            <p:extLst>
              <p:ext uri="{D42A27DB-BD31-4B8C-83A1-F6EECF244321}">
                <p14:modId xmlns:p14="http://schemas.microsoft.com/office/powerpoint/2010/main" val="3762156377"/>
              </p:ext>
            </p:extLst>
          </p:nvPr>
        </p:nvGraphicFramePr>
        <p:xfrm>
          <a:off x="8097398" y="2496309"/>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20</a:t>
                      </a:r>
                      <a:endParaRPr lang="en-GB" dirty="0"/>
                    </a:p>
                  </a:txBody>
                  <a:tcPr anchor="ctr">
                    <a:pattFill prst="pct5">
                      <a:fgClr>
                        <a:schemeClr val="accent1"/>
                      </a:fgClr>
                      <a:bgClr>
                        <a:schemeClr val="bg1"/>
                      </a:bgClr>
                    </a:patt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0580579"/>
              </p:ext>
            </p:extLst>
          </p:nvPr>
        </p:nvGraphicFramePr>
        <p:xfrm>
          <a:off x="5225681" y="2496309"/>
          <a:ext cx="1069752" cy="2160239"/>
        </p:xfrm>
        <a:graphic>
          <a:graphicData uri="http://schemas.openxmlformats.org/drawingml/2006/table">
            <a:tbl>
              <a:tblPr firstRow="1" bandRow="1">
                <a:tableStyleId>{5940675A-B579-460E-94D1-54222C63F5DA}</a:tableStyleId>
              </a:tblPr>
              <a:tblGrid>
                <a:gridCol w="1069752"/>
              </a:tblGrid>
              <a:tr h="2160239">
                <a:tc>
                  <a:txBody>
                    <a:bodyPr/>
                    <a:lstStyle/>
                    <a:p>
                      <a:pPr algn="ctr"/>
                      <a:r>
                        <a:rPr lang="de-CH" dirty="0" smtClean="0"/>
                        <a:t>8</a:t>
                      </a:r>
                      <a:endParaRPr lang="en-GB" dirty="0"/>
                    </a:p>
                  </a:txBody>
                  <a:tcPr anchor="ctr">
                    <a:pattFill prst="pct20">
                      <a:fgClr>
                        <a:schemeClr val="accent1"/>
                      </a:fgClr>
                      <a:bgClr>
                        <a:schemeClr val="bg1"/>
                      </a:bgClr>
                    </a:patt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01906283"/>
              </p:ext>
            </p:extLst>
          </p:nvPr>
        </p:nvGraphicFramePr>
        <p:xfrm>
          <a:off x="6665615" y="2496309"/>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20</a:t>
                      </a:r>
                      <a:endParaRPr lang="en-GB" dirty="0"/>
                    </a:p>
                  </a:txBody>
                  <a:tcPr anchor="ctr">
                    <a:pattFill prst="divot">
                      <a:fgClr>
                        <a:schemeClr val="accent1"/>
                      </a:fgClr>
                      <a:bgClr>
                        <a:schemeClr val="bg1"/>
                      </a:bgClr>
                    </a:pattFill>
                  </a:tcPr>
                </a:tc>
              </a:tr>
            </a:tbl>
          </a:graphicData>
        </a:graphic>
      </p:graphicFrame>
      <p:sp>
        <p:nvSpPr>
          <p:cNvPr id="15" name="TextBox 14"/>
          <p:cNvSpPr txBox="1"/>
          <p:nvPr/>
        </p:nvSpPr>
        <p:spPr>
          <a:xfrm>
            <a:off x="5183120" y="1956110"/>
            <a:ext cx="1062575" cy="369332"/>
          </a:xfrm>
          <a:prstGeom prst="rect">
            <a:avLst/>
          </a:prstGeom>
          <a:noFill/>
        </p:spPr>
        <p:txBody>
          <a:bodyPr wrap="square" rtlCol="0">
            <a:spAutoFit/>
          </a:bodyPr>
          <a:lstStyle/>
          <a:p>
            <a:r>
              <a:rPr lang="en-US" sz="1800" dirty="0" smtClean="0">
                <a:solidFill>
                  <a:schemeClr val="tx1">
                    <a:lumMod val="75000"/>
                    <a:lumOff val="25000"/>
                  </a:schemeClr>
                </a:solidFill>
                <a:latin typeface="+mj-lt"/>
              </a:rPr>
              <a:t>Rail</a:t>
            </a:r>
            <a:endParaRPr lang="en-US" sz="1800" dirty="0">
              <a:solidFill>
                <a:schemeClr val="tx1">
                  <a:lumMod val="75000"/>
                  <a:lumOff val="25000"/>
                </a:schemeClr>
              </a:solidFill>
              <a:latin typeface="+mj-lt"/>
            </a:endParaRPr>
          </a:p>
        </p:txBody>
      </p:sp>
      <p:sp>
        <p:nvSpPr>
          <p:cNvPr id="16" name="TextBox 15"/>
          <p:cNvSpPr txBox="1"/>
          <p:nvPr/>
        </p:nvSpPr>
        <p:spPr>
          <a:xfrm>
            <a:off x="6636474" y="1945149"/>
            <a:ext cx="1062575" cy="369332"/>
          </a:xfrm>
          <a:prstGeom prst="rect">
            <a:avLst/>
          </a:prstGeom>
          <a:noFill/>
        </p:spPr>
        <p:txBody>
          <a:bodyPr wrap="square" rtlCol="0">
            <a:spAutoFit/>
          </a:bodyPr>
          <a:lstStyle/>
          <a:p>
            <a:r>
              <a:rPr lang="en-US" sz="1800" dirty="0" smtClean="0">
                <a:solidFill>
                  <a:schemeClr val="tx1">
                    <a:lumMod val="75000"/>
                    <a:lumOff val="25000"/>
                  </a:schemeClr>
                </a:solidFill>
                <a:latin typeface="+mj-lt"/>
              </a:rPr>
              <a:t>Road</a:t>
            </a:r>
            <a:endParaRPr lang="en-US" sz="1800" dirty="0">
              <a:solidFill>
                <a:schemeClr val="tx1">
                  <a:lumMod val="75000"/>
                  <a:lumOff val="25000"/>
                </a:schemeClr>
              </a:solidFill>
              <a:latin typeface="+mj-lt"/>
            </a:endParaRPr>
          </a:p>
        </p:txBody>
      </p:sp>
      <p:sp>
        <p:nvSpPr>
          <p:cNvPr id="17" name="TextBox 16"/>
          <p:cNvSpPr txBox="1"/>
          <p:nvPr/>
        </p:nvSpPr>
        <p:spPr>
          <a:xfrm>
            <a:off x="8023794" y="1959512"/>
            <a:ext cx="1216959" cy="369332"/>
          </a:xfrm>
          <a:prstGeom prst="rect">
            <a:avLst/>
          </a:prstGeom>
          <a:noFill/>
        </p:spPr>
        <p:txBody>
          <a:bodyPr wrap="square" rtlCol="0">
            <a:spAutoFit/>
          </a:bodyPr>
          <a:lstStyle/>
          <a:p>
            <a:r>
              <a:rPr lang="en-US" sz="1800" dirty="0" smtClean="0">
                <a:solidFill>
                  <a:schemeClr val="tx1">
                    <a:lumMod val="75000"/>
                    <a:lumOff val="25000"/>
                  </a:schemeClr>
                </a:solidFill>
                <a:latin typeface="+mj-lt"/>
              </a:rPr>
              <a:t>NST (EU)</a:t>
            </a:r>
            <a:endParaRPr lang="en-US" sz="1800" dirty="0">
              <a:solidFill>
                <a:schemeClr val="tx1">
                  <a:lumMod val="75000"/>
                  <a:lumOff val="25000"/>
                </a:schemeClr>
              </a:solidFill>
              <a:latin typeface="+mj-lt"/>
            </a:endParaRPr>
          </a:p>
        </p:txBody>
      </p:sp>
      <p:sp>
        <p:nvSpPr>
          <p:cNvPr id="18" name="Right Arrow 17"/>
          <p:cNvSpPr/>
          <p:nvPr/>
        </p:nvSpPr>
        <p:spPr bwMode="auto">
          <a:xfrm>
            <a:off x="6297198" y="3341482"/>
            <a:ext cx="348345"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9" name="Right Arrow 18"/>
          <p:cNvSpPr/>
          <p:nvPr/>
        </p:nvSpPr>
        <p:spPr bwMode="auto">
          <a:xfrm>
            <a:off x="7737358" y="3357536"/>
            <a:ext cx="348345"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1" name="Title 1"/>
          <p:cNvSpPr>
            <a:spLocks noGrp="1"/>
          </p:cNvSpPr>
          <p:nvPr>
            <p:ph type="title"/>
          </p:nvPr>
        </p:nvSpPr>
        <p:spPr>
          <a:xfrm>
            <a:off x="304804" y="276834"/>
            <a:ext cx="7088188" cy="861774"/>
          </a:xfrm>
        </p:spPr>
        <p:txBody>
          <a:bodyPr/>
          <a:lstStyle/>
          <a:p>
            <a:r>
              <a:rPr lang="en-GB" dirty="0" smtClean="0"/>
              <a:t>Swiss transport model</a:t>
            </a:r>
            <a:br>
              <a:rPr lang="en-GB" dirty="0" smtClean="0"/>
            </a:br>
            <a:r>
              <a:rPr lang="en-GB" sz="2000" dirty="0" smtClean="0"/>
              <a:t>Data sources and their structure</a:t>
            </a:r>
            <a:endParaRPr lang="en-GB" dirty="0"/>
          </a:p>
        </p:txBody>
      </p:sp>
    </p:spTree>
    <p:extLst>
      <p:ext uri="{BB962C8B-B14F-4D97-AF65-F5344CB8AC3E}">
        <p14:creationId xmlns:p14="http://schemas.microsoft.com/office/powerpoint/2010/main" val="23713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76399"/>
            <a:ext cx="4834921" cy="4056857"/>
          </a:xfrm>
        </p:spPr>
        <p:txBody>
          <a:bodyPr/>
          <a:lstStyle/>
          <a:p>
            <a:pPr>
              <a:lnSpc>
                <a:spcPct val="110000"/>
              </a:lnSpc>
              <a:spcBef>
                <a:spcPts val="1200"/>
              </a:spcBef>
            </a:pPr>
            <a:r>
              <a:rPr lang="en-GB" sz="1800" dirty="0" smtClean="0"/>
              <a:t>Swiss transport data</a:t>
            </a:r>
          </a:p>
          <a:p>
            <a:pPr>
              <a:lnSpc>
                <a:spcPct val="110000"/>
              </a:lnSpc>
              <a:spcBef>
                <a:spcPts val="1200"/>
              </a:spcBef>
            </a:pPr>
            <a:r>
              <a:rPr lang="en-GB" sz="1800" dirty="0" smtClean="0"/>
              <a:t>Approximately 200 products produced in Switzerland have been identified as </a:t>
            </a:r>
            <a:r>
              <a:rPr lang="en-GB" sz="1800" u="sng" dirty="0" smtClean="0"/>
              <a:t>not being traded globally</a:t>
            </a:r>
            <a:r>
              <a:rPr lang="en-GB" sz="1800" dirty="0" smtClean="0"/>
              <a:t>, thus in need of regional Swiss market</a:t>
            </a:r>
          </a:p>
          <a:p>
            <a:pPr>
              <a:lnSpc>
                <a:spcPct val="110000"/>
              </a:lnSpc>
              <a:spcBef>
                <a:spcPts val="1200"/>
              </a:spcBef>
            </a:pPr>
            <a:r>
              <a:rPr lang="en-GB" sz="1800" dirty="0"/>
              <a:t>Matching of the Swiss data (NST) to ISIC</a:t>
            </a:r>
          </a:p>
          <a:p>
            <a:pPr marL="0" indent="0">
              <a:lnSpc>
                <a:spcPct val="110000"/>
              </a:lnSpc>
              <a:spcBef>
                <a:spcPts val="1200"/>
              </a:spcBef>
              <a:buNone/>
            </a:pPr>
            <a:endParaRPr lang="en-GB" sz="1800" dirty="0" smtClean="0"/>
          </a:p>
          <a:p>
            <a:pPr>
              <a:lnSpc>
                <a:spcPct val="110000"/>
              </a:lnSpc>
              <a:spcBef>
                <a:spcPts val="1200"/>
              </a:spcBef>
            </a:pPr>
            <a:endParaRPr lang="en-GB" sz="1800" dirty="0" smtClean="0"/>
          </a:p>
          <a:p>
            <a:endParaRPr lang="en-GB" dirty="0"/>
          </a:p>
        </p:txBody>
      </p:sp>
      <p:sp>
        <p:nvSpPr>
          <p:cNvPr id="10" name="TextBox 9"/>
          <p:cNvSpPr txBox="1"/>
          <p:nvPr/>
        </p:nvSpPr>
        <p:spPr>
          <a:xfrm>
            <a:off x="5311740" y="2132856"/>
            <a:ext cx="1126142" cy="834780"/>
          </a:xfrm>
          <a:prstGeom prst="rect">
            <a:avLst/>
          </a:prstGeom>
          <a:noFill/>
        </p:spPr>
        <p:txBody>
          <a:bodyPr wrap="square" rtlCol="0">
            <a:spAutoFit/>
          </a:bodyPr>
          <a:lstStyle/>
          <a:p>
            <a:pPr>
              <a:lnSpc>
                <a:spcPct val="110000"/>
              </a:lnSpc>
            </a:pPr>
            <a:r>
              <a:rPr lang="en-GB" sz="1500" dirty="0" smtClean="0">
                <a:latin typeface="+mj-lt"/>
              </a:rPr>
              <a:t>Swiss transport data</a:t>
            </a:r>
            <a:endParaRPr lang="en-GB" sz="1500"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2034408650"/>
              </p:ext>
            </p:extLst>
          </p:nvPr>
        </p:nvGraphicFramePr>
        <p:xfrm>
          <a:off x="5368130" y="2963666"/>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20</a:t>
                      </a:r>
                      <a:endParaRPr lang="en-GB" dirty="0"/>
                    </a:p>
                  </a:txBody>
                  <a:tcPr anchor="ctr">
                    <a:pattFill prst="pct5">
                      <a:fgClr>
                        <a:schemeClr val="accent1"/>
                      </a:fgClr>
                      <a:bgClr>
                        <a:schemeClr val="bg1"/>
                      </a:bgClr>
                    </a:pattFill>
                  </a:tcPr>
                </a:tc>
              </a:tr>
            </a:tbl>
          </a:graphicData>
        </a:graphic>
      </p:graphicFrame>
      <p:sp>
        <p:nvSpPr>
          <p:cNvPr id="12" name="TextBox 11"/>
          <p:cNvSpPr txBox="1"/>
          <p:nvPr/>
        </p:nvSpPr>
        <p:spPr>
          <a:xfrm>
            <a:off x="7990643" y="2228173"/>
            <a:ext cx="1503784" cy="692497"/>
          </a:xfrm>
          <a:prstGeom prst="rect">
            <a:avLst/>
          </a:prstGeom>
          <a:noFill/>
        </p:spPr>
        <p:txBody>
          <a:bodyPr wrap="square" rtlCol="0">
            <a:spAutoFit/>
          </a:bodyPr>
          <a:lstStyle/>
          <a:p>
            <a:r>
              <a:rPr lang="en-GB" sz="1500" dirty="0" smtClean="0">
                <a:latin typeface="+mj-lt"/>
              </a:rPr>
              <a:t>ecoinvent v3 – </a:t>
            </a:r>
            <a:r>
              <a:rPr lang="en-GB" sz="1200" dirty="0" smtClean="0">
                <a:latin typeface="+mj-lt"/>
              </a:rPr>
              <a:t>products with Swiss market</a:t>
            </a:r>
            <a:endParaRPr lang="en-GB" sz="1200" dirty="0">
              <a:latin typeface="+mj-lt"/>
            </a:endParaRPr>
          </a:p>
        </p:txBody>
      </p:sp>
      <p:graphicFrame>
        <p:nvGraphicFramePr>
          <p:cNvPr id="14" name="Table 13"/>
          <p:cNvGraphicFramePr>
            <a:graphicFrameLocks noGrp="1"/>
          </p:cNvGraphicFramePr>
          <p:nvPr>
            <p:extLst>
              <p:ext uri="{D42A27DB-BD31-4B8C-83A1-F6EECF244321}">
                <p14:modId xmlns:p14="http://schemas.microsoft.com/office/powerpoint/2010/main" val="3732576594"/>
              </p:ext>
            </p:extLst>
          </p:nvPr>
        </p:nvGraphicFramePr>
        <p:xfrm>
          <a:off x="8207659" y="3539730"/>
          <a:ext cx="1069752" cy="1080120"/>
        </p:xfrm>
        <a:graphic>
          <a:graphicData uri="http://schemas.openxmlformats.org/drawingml/2006/table">
            <a:tbl>
              <a:tblPr firstRow="1" bandRow="1">
                <a:tableStyleId>{5940675A-B579-460E-94D1-54222C63F5DA}</a:tableStyleId>
              </a:tblPr>
              <a:tblGrid>
                <a:gridCol w="1069752"/>
              </a:tblGrid>
              <a:tr h="1080120">
                <a:tc>
                  <a:txBody>
                    <a:bodyPr/>
                    <a:lstStyle/>
                    <a:p>
                      <a:pPr algn="ctr"/>
                      <a:r>
                        <a:rPr lang="de-CH" dirty="0" smtClean="0">
                          <a:sym typeface="Symbol" panose="05050102010706020507" pitchFamily="18" charset="2"/>
                        </a:rPr>
                        <a:t></a:t>
                      </a:r>
                      <a:r>
                        <a:rPr lang="de-CH" dirty="0" smtClean="0"/>
                        <a:t>200</a:t>
                      </a:r>
                      <a:endParaRPr lang="en-GB" dirty="0"/>
                    </a:p>
                  </a:txBody>
                  <a:tcPr anchor="ctr">
                    <a:pattFill prst="pct70">
                      <a:fgClr>
                        <a:schemeClr val="bg1"/>
                      </a:fgClr>
                      <a:bgClr>
                        <a:schemeClr val="accent1"/>
                      </a:bgClr>
                    </a:pattFill>
                  </a:tcPr>
                </a:tc>
              </a:tr>
            </a:tbl>
          </a:graphicData>
        </a:graphic>
      </p:graphicFrame>
      <p:sp>
        <p:nvSpPr>
          <p:cNvPr id="16" name="TextBox 15"/>
          <p:cNvSpPr txBox="1"/>
          <p:nvPr/>
        </p:nvSpPr>
        <p:spPr>
          <a:xfrm>
            <a:off x="6712370" y="2427605"/>
            <a:ext cx="1224136" cy="400110"/>
          </a:xfrm>
          <a:prstGeom prst="rect">
            <a:avLst/>
          </a:prstGeom>
          <a:noFill/>
        </p:spPr>
        <p:txBody>
          <a:bodyPr wrap="square" rtlCol="0">
            <a:spAutoFit/>
          </a:bodyPr>
          <a:lstStyle/>
          <a:p>
            <a:r>
              <a:rPr lang="de-CH" sz="2000" dirty="0" smtClean="0">
                <a:latin typeface="+mj-lt"/>
              </a:rPr>
              <a:t>ISIC</a:t>
            </a:r>
            <a:endParaRPr lang="en-GB" sz="2000" dirty="0">
              <a:latin typeface="+mj-lt"/>
            </a:endParaRPr>
          </a:p>
        </p:txBody>
      </p:sp>
      <p:graphicFrame>
        <p:nvGraphicFramePr>
          <p:cNvPr id="18" name="Table 17"/>
          <p:cNvGraphicFramePr>
            <a:graphicFrameLocks noGrp="1"/>
          </p:cNvGraphicFramePr>
          <p:nvPr>
            <p:extLst>
              <p:ext uri="{D42A27DB-BD31-4B8C-83A1-F6EECF244321}">
                <p14:modId xmlns:p14="http://schemas.microsoft.com/office/powerpoint/2010/main" val="2766893173"/>
              </p:ext>
            </p:extLst>
          </p:nvPr>
        </p:nvGraphicFramePr>
        <p:xfrm>
          <a:off x="6789562" y="2967636"/>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&gt;460</a:t>
                      </a:r>
                      <a:endParaRPr lang="en-GB" dirty="0"/>
                    </a:p>
                  </a:txBody>
                  <a:tcPr anchor="ctr">
                    <a:pattFill prst="pct20">
                      <a:fgClr>
                        <a:schemeClr val="accent1"/>
                      </a:fgClr>
                      <a:bgClr>
                        <a:schemeClr val="bg1"/>
                      </a:bgClr>
                    </a:pattFill>
                  </a:tcPr>
                </a:tc>
              </a:tr>
            </a:tbl>
          </a:graphicData>
        </a:graphic>
      </p:graphicFrame>
      <p:sp>
        <p:nvSpPr>
          <p:cNvPr id="19" name="Right Arrow 18"/>
          <p:cNvSpPr/>
          <p:nvPr/>
        </p:nvSpPr>
        <p:spPr bwMode="auto">
          <a:xfrm>
            <a:off x="6441217" y="3814831"/>
            <a:ext cx="348345"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1" name="Right Arrow 20"/>
          <p:cNvSpPr/>
          <p:nvPr/>
        </p:nvSpPr>
        <p:spPr bwMode="auto">
          <a:xfrm>
            <a:off x="7868732" y="3814831"/>
            <a:ext cx="338928"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3" name="Title 1"/>
          <p:cNvSpPr>
            <a:spLocks noGrp="1"/>
          </p:cNvSpPr>
          <p:nvPr>
            <p:ph type="title"/>
          </p:nvPr>
        </p:nvSpPr>
        <p:spPr>
          <a:xfrm>
            <a:off x="304804" y="276834"/>
            <a:ext cx="7088188" cy="861774"/>
          </a:xfrm>
        </p:spPr>
        <p:txBody>
          <a:bodyPr/>
          <a:lstStyle/>
          <a:p>
            <a:r>
              <a:rPr lang="en-GB" dirty="0" smtClean="0"/>
              <a:t>Swiss transport model</a:t>
            </a:r>
            <a:br>
              <a:rPr lang="en-GB" dirty="0" smtClean="0"/>
            </a:br>
            <a:r>
              <a:rPr lang="en-GB" sz="2000" dirty="0" smtClean="0"/>
              <a:t>Matching of the data with the LCI activities</a:t>
            </a:r>
            <a:endParaRPr lang="en-GB" dirty="0"/>
          </a:p>
        </p:txBody>
      </p:sp>
    </p:spTree>
    <p:extLst>
      <p:ext uri="{BB962C8B-B14F-4D97-AF65-F5344CB8AC3E}">
        <p14:creationId xmlns:p14="http://schemas.microsoft.com/office/powerpoint/2010/main" val="301809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76400"/>
            <a:ext cx="8968679" cy="1896616"/>
          </a:xfrm>
        </p:spPr>
        <p:txBody>
          <a:bodyPr/>
          <a:lstStyle/>
          <a:p>
            <a:r>
              <a:rPr lang="cs-CZ" sz="1800" dirty="0" smtClean="0"/>
              <a:t>The transport of goods in ecoinvent version 3 is mainly reported in market activities</a:t>
            </a:r>
          </a:p>
          <a:p>
            <a:r>
              <a:rPr lang="cs-CZ" sz="1800" dirty="0" smtClean="0"/>
              <a:t>The market activities represent all the exchanges happening between the producers of the product and the consumers </a:t>
            </a:r>
            <a:endParaRPr lang="en-GB" sz="1800" dirty="0"/>
          </a:p>
        </p:txBody>
      </p:sp>
      <p:sp>
        <p:nvSpPr>
          <p:cNvPr id="6" name="Rectangle 5"/>
          <p:cNvSpPr/>
          <p:nvPr/>
        </p:nvSpPr>
        <p:spPr>
          <a:xfrm>
            <a:off x="3998830" y="3503668"/>
            <a:ext cx="1524000" cy="23589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dirty="0" smtClean="0">
                <a:latin typeface="+mj-lt"/>
              </a:rPr>
              <a:t>market</a:t>
            </a:r>
          </a:p>
          <a:p>
            <a:pPr algn="ctr"/>
            <a:r>
              <a:rPr lang="en-GB" sz="1400" dirty="0" smtClean="0">
                <a:latin typeface="+mj-lt"/>
              </a:rPr>
              <a:t>for product x</a:t>
            </a:r>
            <a:endParaRPr lang="en-GB" sz="1400" dirty="0">
              <a:latin typeface="+mj-lt"/>
            </a:endParaRPr>
          </a:p>
        </p:txBody>
      </p:sp>
      <p:cxnSp>
        <p:nvCxnSpPr>
          <p:cNvPr id="7" name="Straight Arrow Connector 6"/>
          <p:cNvCxnSpPr/>
          <p:nvPr/>
        </p:nvCxnSpPr>
        <p:spPr>
          <a:xfrm>
            <a:off x="1037194" y="3736989"/>
            <a:ext cx="292755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8874" y="3428803"/>
            <a:ext cx="2949677" cy="307777"/>
          </a:xfrm>
          <a:prstGeom prst="rect">
            <a:avLst/>
          </a:prstGeom>
          <a:noFill/>
        </p:spPr>
        <p:txBody>
          <a:bodyPr wrap="square" rtlCol="0">
            <a:spAutoFit/>
          </a:bodyPr>
          <a:lstStyle/>
          <a:p>
            <a:r>
              <a:rPr lang="en-GB" sz="1400" dirty="0">
                <a:latin typeface="+mj-lt"/>
              </a:rPr>
              <a:t>p</a:t>
            </a:r>
            <a:r>
              <a:rPr lang="en-GB" sz="1400" dirty="0" smtClean="0">
                <a:latin typeface="+mj-lt"/>
              </a:rPr>
              <a:t>roduct x (from activity Y)</a:t>
            </a:r>
            <a:endParaRPr lang="en-GB" sz="1400" dirty="0">
              <a:latin typeface="+mj-lt"/>
            </a:endParaRPr>
          </a:p>
        </p:txBody>
      </p:sp>
      <p:cxnSp>
        <p:nvCxnSpPr>
          <p:cNvPr id="9" name="Straight Arrow Connector 8"/>
          <p:cNvCxnSpPr/>
          <p:nvPr/>
        </p:nvCxnSpPr>
        <p:spPr>
          <a:xfrm>
            <a:off x="1022446" y="4199565"/>
            <a:ext cx="292755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4126" y="3891379"/>
            <a:ext cx="2949677" cy="307777"/>
          </a:xfrm>
          <a:prstGeom prst="rect">
            <a:avLst/>
          </a:prstGeom>
          <a:noFill/>
        </p:spPr>
        <p:txBody>
          <a:bodyPr wrap="square" rtlCol="0">
            <a:spAutoFit/>
          </a:bodyPr>
          <a:lstStyle/>
          <a:p>
            <a:r>
              <a:rPr lang="en-GB" sz="1400" dirty="0">
                <a:latin typeface="+mj-lt"/>
              </a:rPr>
              <a:t>p</a:t>
            </a:r>
            <a:r>
              <a:rPr lang="en-GB" sz="1400" dirty="0" smtClean="0">
                <a:latin typeface="+mj-lt"/>
              </a:rPr>
              <a:t>roduct x (from activity Z)</a:t>
            </a:r>
            <a:endParaRPr lang="en-GB" sz="1400" dirty="0">
              <a:latin typeface="+mj-lt"/>
            </a:endParaRPr>
          </a:p>
        </p:txBody>
      </p:sp>
      <p:cxnSp>
        <p:nvCxnSpPr>
          <p:cNvPr id="11" name="Straight Arrow Connector 10"/>
          <p:cNvCxnSpPr/>
          <p:nvPr/>
        </p:nvCxnSpPr>
        <p:spPr>
          <a:xfrm>
            <a:off x="5510543" y="3749028"/>
            <a:ext cx="28808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7917" y="3448520"/>
            <a:ext cx="2659626" cy="307777"/>
          </a:xfrm>
          <a:prstGeom prst="rect">
            <a:avLst/>
          </a:prstGeom>
          <a:noFill/>
        </p:spPr>
        <p:txBody>
          <a:bodyPr wrap="square" rtlCol="0">
            <a:spAutoFit/>
          </a:bodyPr>
          <a:lstStyle/>
          <a:p>
            <a:r>
              <a:rPr lang="en-GB" sz="1400" dirty="0">
                <a:latin typeface="+mj-lt"/>
              </a:rPr>
              <a:t>r</a:t>
            </a:r>
            <a:r>
              <a:rPr lang="en-GB" sz="1400" dirty="0" smtClean="0">
                <a:latin typeface="+mj-lt"/>
              </a:rPr>
              <a:t>eference product x </a:t>
            </a:r>
            <a:endParaRPr lang="en-GB" sz="1400" dirty="0">
              <a:latin typeface="+mj-lt"/>
            </a:endParaRPr>
          </a:p>
        </p:txBody>
      </p:sp>
      <p:cxnSp>
        <p:nvCxnSpPr>
          <p:cNvPr id="13" name="Straight Arrow Connector 12"/>
          <p:cNvCxnSpPr/>
          <p:nvPr/>
        </p:nvCxnSpPr>
        <p:spPr>
          <a:xfrm>
            <a:off x="1037194" y="4606532"/>
            <a:ext cx="292755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6640" y="4298346"/>
            <a:ext cx="2949677" cy="307777"/>
          </a:xfrm>
          <a:prstGeom prst="rect">
            <a:avLst/>
          </a:prstGeom>
          <a:noFill/>
        </p:spPr>
        <p:txBody>
          <a:bodyPr wrap="square" rtlCol="0">
            <a:spAutoFit/>
          </a:bodyPr>
          <a:lstStyle/>
          <a:p>
            <a:r>
              <a:rPr lang="en-GB" sz="1400" b="1" dirty="0" smtClean="0">
                <a:solidFill>
                  <a:srgbClr val="FF0000"/>
                </a:solidFill>
                <a:latin typeface="+mj-lt"/>
              </a:rPr>
              <a:t>transport</a:t>
            </a:r>
            <a:endParaRPr lang="en-GB" sz="1400" b="1" dirty="0">
              <a:solidFill>
                <a:srgbClr val="FF0000"/>
              </a:solidFill>
              <a:latin typeface="+mj-lt"/>
            </a:endParaRPr>
          </a:p>
        </p:txBody>
      </p:sp>
      <p:cxnSp>
        <p:nvCxnSpPr>
          <p:cNvPr id="17" name="Straight Arrow Connector 16"/>
          <p:cNvCxnSpPr/>
          <p:nvPr/>
        </p:nvCxnSpPr>
        <p:spPr>
          <a:xfrm>
            <a:off x="1002780" y="5614491"/>
            <a:ext cx="292755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4128" y="5339368"/>
            <a:ext cx="3094702" cy="523220"/>
          </a:xfrm>
          <a:prstGeom prst="rect">
            <a:avLst/>
          </a:prstGeom>
          <a:noFill/>
        </p:spPr>
        <p:txBody>
          <a:bodyPr wrap="square" rtlCol="0">
            <a:spAutoFit/>
          </a:bodyPr>
          <a:lstStyle/>
          <a:p>
            <a:r>
              <a:rPr lang="en-GB" sz="1400" dirty="0">
                <a:latin typeface="+mj-lt"/>
              </a:rPr>
              <a:t>p</a:t>
            </a:r>
            <a:r>
              <a:rPr lang="en-GB" sz="1400" dirty="0" smtClean="0">
                <a:latin typeface="+mj-lt"/>
              </a:rPr>
              <a:t>roduct x </a:t>
            </a:r>
          </a:p>
          <a:p>
            <a:r>
              <a:rPr lang="en-GB" sz="1400" dirty="0" smtClean="0">
                <a:latin typeface="+mj-lt"/>
              </a:rPr>
              <a:t>(losses in trade and transport)</a:t>
            </a:r>
            <a:endParaRPr lang="en-GB" sz="1400" dirty="0">
              <a:latin typeface="+mj-lt"/>
            </a:endParaRPr>
          </a:p>
        </p:txBody>
      </p:sp>
      <p:cxnSp>
        <p:nvCxnSpPr>
          <p:cNvPr id="19" name="Straight Arrow Connector 18"/>
          <p:cNvCxnSpPr/>
          <p:nvPr/>
        </p:nvCxnSpPr>
        <p:spPr>
          <a:xfrm>
            <a:off x="5535120" y="5375313"/>
            <a:ext cx="29644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91775" y="5113855"/>
            <a:ext cx="2975487" cy="738664"/>
          </a:xfrm>
          <a:prstGeom prst="rect">
            <a:avLst/>
          </a:prstGeom>
          <a:noFill/>
        </p:spPr>
        <p:txBody>
          <a:bodyPr wrap="square" rtlCol="0">
            <a:spAutoFit/>
          </a:bodyPr>
          <a:lstStyle/>
          <a:p>
            <a:r>
              <a:rPr lang="en-GB" sz="1400" dirty="0">
                <a:latin typeface="+mj-lt"/>
              </a:rPr>
              <a:t>w</a:t>
            </a:r>
            <a:r>
              <a:rPr lang="en-GB" sz="1400" dirty="0" smtClean="0">
                <a:latin typeface="+mj-lt"/>
              </a:rPr>
              <a:t>aste of </a:t>
            </a:r>
            <a:r>
              <a:rPr lang="en-GB" sz="1400" dirty="0">
                <a:latin typeface="+mj-lt"/>
              </a:rPr>
              <a:t>product x </a:t>
            </a:r>
            <a:endParaRPr lang="en-GB" sz="1400" dirty="0" smtClean="0">
              <a:latin typeface="+mj-lt"/>
            </a:endParaRPr>
          </a:p>
          <a:p>
            <a:r>
              <a:rPr lang="en-GB" sz="1400" dirty="0" smtClean="0">
                <a:latin typeface="+mj-lt"/>
              </a:rPr>
              <a:t>(</a:t>
            </a:r>
            <a:r>
              <a:rPr lang="en-GB" sz="1400" dirty="0">
                <a:latin typeface="+mj-lt"/>
              </a:rPr>
              <a:t>losses in trade and transport)</a:t>
            </a:r>
          </a:p>
          <a:p>
            <a:r>
              <a:rPr lang="en-GB" sz="1400" dirty="0" smtClean="0">
                <a:latin typeface="+mj-lt"/>
              </a:rPr>
              <a:t> </a:t>
            </a:r>
            <a:endParaRPr lang="en-GB" sz="1400" dirty="0">
              <a:latin typeface="+mj-lt"/>
            </a:endParaRPr>
          </a:p>
        </p:txBody>
      </p:sp>
      <p:sp>
        <p:nvSpPr>
          <p:cNvPr id="21" name="Title 1"/>
          <p:cNvSpPr>
            <a:spLocks noGrp="1"/>
          </p:cNvSpPr>
          <p:nvPr>
            <p:ph type="title"/>
          </p:nvPr>
        </p:nvSpPr>
        <p:spPr>
          <a:xfrm>
            <a:off x="304804" y="276834"/>
            <a:ext cx="7088188" cy="861774"/>
          </a:xfrm>
        </p:spPr>
        <p:txBody>
          <a:bodyPr/>
          <a:lstStyle/>
          <a:p>
            <a:r>
              <a:rPr lang="en-GB" dirty="0" smtClean="0"/>
              <a:t>Swiss transport model</a:t>
            </a:r>
            <a:br>
              <a:rPr lang="en-GB" dirty="0" smtClean="0"/>
            </a:br>
            <a:r>
              <a:rPr lang="en-GB" sz="2000" dirty="0" smtClean="0"/>
              <a:t>Transport in the market activities</a:t>
            </a:r>
            <a:endParaRPr lang="en-GB" dirty="0"/>
          </a:p>
        </p:txBody>
      </p:sp>
    </p:spTree>
    <p:extLst>
      <p:ext uri="{BB962C8B-B14F-4D97-AF65-F5344CB8AC3E}">
        <p14:creationId xmlns:p14="http://schemas.microsoft.com/office/powerpoint/2010/main" val="208094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76400"/>
            <a:ext cx="8968679" cy="1464568"/>
          </a:xfrm>
        </p:spPr>
        <p:txBody>
          <a:bodyPr/>
          <a:lstStyle/>
          <a:p>
            <a:r>
              <a:rPr lang="en-GB" dirty="0" smtClean="0"/>
              <a:t>Example: market for gravel, round CH versus GLO</a:t>
            </a:r>
            <a:endParaRPr lang="en-GB" dirty="0"/>
          </a:p>
        </p:txBody>
      </p:sp>
      <p:pic>
        <p:nvPicPr>
          <p:cNvPr id="6" name="Picture 5"/>
          <p:cNvPicPr>
            <a:picLocks noChangeAspect="1"/>
          </p:cNvPicPr>
          <p:nvPr/>
        </p:nvPicPr>
        <p:blipFill>
          <a:blip r:embed="rId2"/>
          <a:stretch>
            <a:fillRect/>
          </a:stretch>
        </p:blipFill>
        <p:spPr>
          <a:xfrm>
            <a:off x="1242458" y="2780928"/>
            <a:ext cx="7038975" cy="2314575"/>
          </a:xfrm>
          <a:prstGeom prst="rect">
            <a:avLst/>
          </a:prstGeom>
        </p:spPr>
      </p:pic>
      <p:sp>
        <p:nvSpPr>
          <p:cNvPr id="7" name="Title 1"/>
          <p:cNvSpPr>
            <a:spLocks noGrp="1"/>
          </p:cNvSpPr>
          <p:nvPr>
            <p:ph type="title"/>
          </p:nvPr>
        </p:nvSpPr>
        <p:spPr>
          <a:xfrm>
            <a:off x="304804" y="276834"/>
            <a:ext cx="7088188" cy="861774"/>
          </a:xfrm>
        </p:spPr>
        <p:txBody>
          <a:bodyPr/>
          <a:lstStyle/>
          <a:p>
            <a:r>
              <a:rPr lang="en-GB" dirty="0" smtClean="0"/>
              <a:t>Quality assessment of the new data</a:t>
            </a:r>
            <a:br>
              <a:rPr lang="en-GB" dirty="0" smtClean="0"/>
            </a:br>
            <a:r>
              <a:rPr lang="en-GB" sz="2000" dirty="0" smtClean="0"/>
              <a:t>Comparison of the Swiss and global transport data </a:t>
            </a:r>
            <a:endParaRPr lang="en-GB" dirty="0"/>
          </a:p>
        </p:txBody>
      </p:sp>
      <p:sp>
        <p:nvSpPr>
          <p:cNvPr id="5" name="Rectangle 4"/>
          <p:cNvSpPr/>
          <p:nvPr/>
        </p:nvSpPr>
        <p:spPr bwMode="auto">
          <a:xfrm>
            <a:off x="6298305" y="4139248"/>
            <a:ext cx="1934384" cy="360040"/>
          </a:xfrm>
          <a:prstGeom prst="rect">
            <a:avLst/>
          </a:prstGeom>
          <a:noFill/>
          <a:ln w="25400" cap="sq" cmpd="sng" algn="ctr">
            <a:solidFill>
              <a:srgbClr val="FF0000"/>
            </a:solidFill>
            <a:prstDash val="solid"/>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401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6107" y="1484784"/>
            <a:ext cx="9723963" cy="4680520"/>
          </a:xfrm>
          <a:prstGeom prst="rect">
            <a:avLst/>
          </a:prstGeom>
        </p:spPr>
      </p:pic>
      <p:graphicFrame>
        <p:nvGraphicFramePr>
          <p:cNvPr id="8" name="Table 7"/>
          <p:cNvGraphicFramePr>
            <a:graphicFrameLocks noGrp="1"/>
          </p:cNvGraphicFramePr>
          <p:nvPr>
            <p:extLst/>
          </p:nvPr>
        </p:nvGraphicFramePr>
        <p:xfrm>
          <a:off x="3343068" y="2132856"/>
          <a:ext cx="6467002" cy="571877"/>
        </p:xfrm>
        <a:graphic>
          <a:graphicData uri="http://schemas.openxmlformats.org/drawingml/2006/table">
            <a:tbl>
              <a:tblPr>
                <a:tableStyleId>{5C22544A-7EE6-4342-B048-85BDC9FD1C3A}</a:tableStyleId>
              </a:tblPr>
              <a:tblGrid>
                <a:gridCol w="694801"/>
                <a:gridCol w="534463"/>
                <a:gridCol w="5237738"/>
              </a:tblGrid>
              <a:tr h="288032">
                <a:tc>
                  <a:txBody>
                    <a:bodyPr/>
                    <a:lstStyle/>
                    <a:p>
                      <a:pPr algn="r" fontAlgn="b">
                        <a:lnSpc>
                          <a:spcPct val="150000"/>
                        </a:lnSpc>
                        <a:spcBef>
                          <a:spcPts val="600"/>
                        </a:spcBef>
                        <a:spcAft>
                          <a:spcPts val="600"/>
                        </a:spcAft>
                      </a:pPr>
                      <a:r>
                        <a:rPr lang="en-GB" sz="1200" u="none" strike="noStrike" dirty="0" smtClean="0">
                          <a:effectLst/>
                        </a:rPr>
                        <a:t>24%</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50000"/>
                        </a:lnSpc>
                        <a:spcBef>
                          <a:spcPts val="600"/>
                        </a:spcBef>
                        <a:spcAft>
                          <a:spcPts val="600"/>
                        </a:spcAft>
                      </a:pPr>
                      <a:r>
                        <a:rPr lang="en-GB" sz="1200" u="none" strike="noStrike" dirty="0">
                          <a:effectLst/>
                        </a:rPr>
                        <a:t>40</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200" u="none" strike="noStrike" dirty="0" smtClean="0">
                          <a:effectLst/>
                        </a:rPr>
                        <a:t>   number </a:t>
                      </a:r>
                      <a:r>
                        <a:rPr lang="en-GB" sz="1200" u="none" strike="noStrike" dirty="0">
                          <a:effectLst/>
                        </a:rPr>
                        <a:t>of CH markets with higher impact (IPCC2007) than </a:t>
                      </a:r>
                      <a:r>
                        <a:rPr lang="en-GB" sz="1200" u="none" strike="noStrike" dirty="0" err="1">
                          <a:effectLst/>
                        </a:rPr>
                        <a:t>RoW</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90500">
                <a:tc>
                  <a:txBody>
                    <a:bodyPr/>
                    <a:lstStyle/>
                    <a:p>
                      <a:pPr algn="r" fontAlgn="b">
                        <a:lnSpc>
                          <a:spcPct val="150000"/>
                        </a:lnSpc>
                        <a:spcBef>
                          <a:spcPts val="600"/>
                        </a:spcBef>
                        <a:spcAft>
                          <a:spcPts val="600"/>
                        </a:spcAft>
                      </a:pPr>
                      <a:r>
                        <a:rPr lang="en-GB" sz="1200" u="none" strike="noStrike" dirty="0" smtClean="0">
                          <a:effectLst/>
                        </a:rPr>
                        <a:t>76%</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50000"/>
                        </a:lnSpc>
                        <a:spcBef>
                          <a:spcPts val="600"/>
                        </a:spcBef>
                        <a:spcAft>
                          <a:spcPts val="600"/>
                        </a:spcAft>
                      </a:pPr>
                      <a:r>
                        <a:rPr lang="en-GB" sz="1200" u="none" strike="noStrike" dirty="0">
                          <a:effectLst/>
                        </a:rPr>
                        <a:t>148</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150000"/>
                        </a:lnSpc>
                        <a:spcBef>
                          <a:spcPts val="600"/>
                        </a:spcBef>
                        <a:spcAft>
                          <a:spcPts val="600"/>
                        </a:spcAft>
                      </a:pPr>
                      <a:r>
                        <a:rPr lang="en-GB" sz="1200" u="none" strike="noStrike" dirty="0" smtClean="0">
                          <a:effectLst/>
                        </a:rPr>
                        <a:t>   number </a:t>
                      </a:r>
                      <a:r>
                        <a:rPr lang="en-GB" sz="1200" u="none" strike="noStrike" dirty="0">
                          <a:effectLst/>
                        </a:rPr>
                        <a:t>of CH markets with lower or equal impact (IPCC2007) than </a:t>
                      </a:r>
                      <a:r>
                        <a:rPr lang="en-GB" sz="1200" u="none" strike="noStrike" dirty="0" err="1">
                          <a:effectLst/>
                        </a:rPr>
                        <a:t>RoW</a:t>
                      </a:r>
                      <a:endParaRPr lang="en-GB" sz="1200" b="0" i="0" u="none" strike="noStrike" dirty="0">
                        <a:solidFill>
                          <a:srgbClr val="000000"/>
                        </a:solidFill>
                        <a:effectLst/>
                        <a:latin typeface="Calibri" panose="020F0502020204030204" pitchFamily="34" charset="0"/>
                      </a:endParaRPr>
                    </a:p>
                  </a:txBody>
                  <a:tcPr marL="9525"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1"/>
          <p:cNvSpPr txBox="1">
            <a:spLocks/>
          </p:cNvSpPr>
          <p:nvPr/>
        </p:nvSpPr>
        <p:spPr bwMode="auto">
          <a:xfrm>
            <a:off x="304804" y="276834"/>
            <a:ext cx="7088188" cy="8617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a:lstStyle>
          <a:p>
            <a:r>
              <a:rPr lang="en-GB" kern="0" dirty="0" smtClean="0"/>
              <a:t>Quality assessment of the new data</a:t>
            </a:r>
            <a:br>
              <a:rPr lang="en-GB" kern="0" dirty="0" smtClean="0"/>
            </a:br>
            <a:r>
              <a:rPr lang="en-GB" sz="2000" kern="0" dirty="0" smtClean="0"/>
              <a:t>LCIA scores comparison - markets</a:t>
            </a:r>
            <a:endParaRPr lang="en-GB" kern="0" dirty="0"/>
          </a:p>
        </p:txBody>
      </p:sp>
    </p:spTree>
    <p:extLst>
      <p:ext uri="{BB962C8B-B14F-4D97-AF65-F5344CB8AC3E}">
        <p14:creationId xmlns:p14="http://schemas.microsoft.com/office/powerpoint/2010/main" val="97353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16497" y="1556792"/>
            <a:ext cx="8280920" cy="4608512"/>
          </a:xfrm>
        </p:spPr>
        <p:txBody>
          <a:bodyPr/>
          <a:lstStyle/>
          <a:p>
            <a:pPr>
              <a:spcBef>
                <a:spcPts val="1200"/>
              </a:spcBef>
            </a:pPr>
            <a:r>
              <a:rPr lang="en-GB" sz="1800" dirty="0" smtClean="0"/>
              <a:t>Data availability on transport distances and amounts of goods transported </a:t>
            </a:r>
            <a:r>
              <a:rPr lang="en-GB" sz="1800" u="sng" dirty="0" smtClean="0"/>
              <a:t>is limited</a:t>
            </a:r>
          </a:p>
          <a:p>
            <a:pPr>
              <a:spcBef>
                <a:spcPts val="1200"/>
              </a:spcBef>
            </a:pPr>
            <a:r>
              <a:rPr lang="en-GB" sz="1800" dirty="0" smtClean="0"/>
              <a:t>Global model on transport distances and amounts of goods transported is needed, but </a:t>
            </a:r>
            <a:r>
              <a:rPr lang="en-GB" sz="1800" u="sng" dirty="0" smtClean="0"/>
              <a:t>can be improved by more regionalized data</a:t>
            </a:r>
            <a:r>
              <a:rPr lang="en-GB" sz="1800" dirty="0" smtClean="0"/>
              <a:t> on a specific products</a:t>
            </a:r>
          </a:p>
          <a:p>
            <a:pPr>
              <a:spcBef>
                <a:spcPts val="1200"/>
              </a:spcBef>
            </a:pPr>
            <a:r>
              <a:rPr lang="en-GB" sz="1800" u="sng" dirty="0"/>
              <a:t>Significant difference in LCIA scores</a:t>
            </a:r>
            <a:r>
              <a:rPr lang="en-GB" sz="1800" dirty="0"/>
              <a:t> of many supply chains when using the global model and when including the regional transport </a:t>
            </a:r>
            <a:r>
              <a:rPr lang="en-GB" sz="1800" dirty="0" smtClean="0"/>
              <a:t>distances</a:t>
            </a:r>
          </a:p>
          <a:p>
            <a:pPr>
              <a:spcBef>
                <a:spcPts val="1200"/>
              </a:spcBef>
            </a:pPr>
            <a:endParaRPr lang="en-GB" sz="1800" dirty="0"/>
          </a:p>
        </p:txBody>
      </p:sp>
    </p:spTree>
    <p:extLst>
      <p:ext uri="{BB962C8B-B14F-4D97-AF65-F5344CB8AC3E}">
        <p14:creationId xmlns:p14="http://schemas.microsoft.com/office/powerpoint/2010/main" val="175049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18616" y="2327974"/>
            <a:ext cx="7266831" cy="1908215"/>
          </a:xfrm>
        </p:spPr>
        <p:txBody>
          <a:bodyPr/>
          <a:lstStyle/>
          <a:p>
            <a:r>
              <a:rPr lang="en-GB" sz="3000" b="0" dirty="0" smtClean="0">
                <a:solidFill>
                  <a:schemeClr val="tx1">
                    <a:lumMod val="75000"/>
                    <a:lumOff val="25000"/>
                  </a:schemeClr>
                </a:solidFill>
              </a:rPr>
              <a:t>Questions?</a:t>
            </a:r>
            <a:br>
              <a:rPr lang="en-GB" sz="3000" b="0" dirty="0" smtClean="0">
                <a:solidFill>
                  <a:schemeClr val="tx1">
                    <a:lumMod val="75000"/>
                    <a:lumOff val="25000"/>
                  </a:schemeClr>
                </a:solidFill>
              </a:rPr>
            </a:br>
            <a:r>
              <a:rPr lang="en-GB" sz="3000" b="0" dirty="0" smtClean="0">
                <a:solidFill>
                  <a:schemeClr val="tx1">
                    <a:lumMod val="75000"/>
                    <a:lumOff val="25000"/>
                  </a:schemeClr>
                </a:solidFill>
              </a:rPr>
              <a:t/>
            </a:r>
            <a:br>
              <a:rPr lang="en-GB" sz="3000" b="0" dirty="0" smtClean="0">
                <a:solidFill>
                  <a:schemeClr val="tx1">
                    <a:lumMod val="75000"/>
                    <a:lumOff val="25000"/>
                  </a:schemeClr>
                </a:solidFill>
              </a:rPr>
            </a:br>
            <a:r>
              <a:rPr lang="en-GB" sz="1400" b="0" dirty="0" smtClean="0">
                <a:solidFill>
                  <a:schemeClr val="tx1">
                    <a:lumMod val="75000"/>
                    <a:lumOff val="25000"/>
                  </a:schemeClr>
                </a:solidFill>
              </a:rPr>
              <a:t>Valsasina, L., 2016, Default transport data per commodity group for Switzerland</a:t>
            </a:r>
            <a:br>
              <a:rPr lang="en-GB" sz="1400" b="0" dirty="0" smtClean="0">
                <a:solidFill>
                  <a:schemeClr val="tx1">
                    <a:lumMod val="75000"/>
                    <a:lumOff val="25000"/>
                  </a:schemeClr>
                </a:solidFill>
              </a:rPr>
            </a:br>
            <a:r>
              <a:rPr lang="en-GB" sz="1500" b="0" dirty="0">
                <a:solidFill>
                  <a:srgbClr val="DC2421"/>
                </a:solidFill>
              </a:rPr>
              <a:t>valsasina@ecoinvent.org</a:t>
            </a:r>
            <a:r>
              <a:rPr lang="en-GB" sz="2800" dirty="0" smtClean="0">
                <a:solidFill>
                  <a:schemeClr val="tx1">
                    <a:lumMod val="75000"/>
                    <a:lumOff val="25000"/>
                  </a:schemeClr>
                </a:solidFill>
              </a:rPr>
              <a:t/>
            </a:r>
            <a:br>
              <a:rPr lang="en-GB" sz="2800" dirty="0" smtClean="0">
                <a:solidFill>
                  <a:schemeClr val="tx1">
                    <a:lumMod val="75000"/>
                    <a:lumOff val="25000"/>
                  </a:schemeClr>
                </a:solidFill>
              </a:rPr>
            </a:br>
            <a:endParaRPr lang="en-GB" sz="3000" b="0" dirty="0">
              <a:solidFill>
                <a:schemeClr val="tx1">
                  <a:lumMod val="75000"/>
                  <a:lumOff val="25000"/>
                </a:schemeClr>
              </a:solidFill>
            </a:endParaRPr>
          </a:p>
        </p:txBody>
      </p:sp>
      <p:sp>
        <p:nvSpPr>
          <p:cNvPr id="3" name="Titel 1"/>
          <p:cNvSpPr txBox="1">
            <a:spLocks/>
          </p:cNvSpPr>
          <p:nvPr/>
        </p:nvSpPr>
        <p:spPr bwMode="auto">
          <a:xfrm>
            <a:off x="1712640" y="3826424"/>
            <a:ext cx="3168352" cy="22390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a:lstStyle>
          <a:p>
            <a:pPr>
              <a:lnSpc>
                <a:spcPct val="150000"/>
              </a:lnSpc>
            </a:pPr>
            <a:r>
              <a:rPr lang="de-CH" sz="2800" dirty="0">
                <a:solidFill>
                  <a:schemeClr val="tx1">
                    <a:lumMod val="75000"/>
                    <a:lumOff val="25000"/>
                  </a:schemeClr>
                </a:solidFill>
              </a:rPr>
              <a:t>Tereza </a:t>
            </a:r>
            <a:r>
              <a:rPr lang="cs-CZ" sz="2800" dirty="0" smtClean="0">
                <a:solidFill>
                  <a:schemeClr val="tx1">
                    <a:lumMod val="75000"/>
                    <a:lumOff val="25000"/>
                  </a:schemeClr>
                </a:solidFill>
              </a:rPr>
              <a:t>Lévová</a:t>
            </a:r>
            <a:r>
              <a:rPr lang="de-CH" sz="3000" kern="0" dirty="0" smtClean="0">
                <a:solidFill>
                  <a:schemeClr val="tx1">
                    <a:lumMod val="75000"/>
                    <a:lumOff val="25000"/>
                  </a:schemeClr>
                </a:solidFill>
              </a:rPr>
              <a:t/>
            </a:r>
            <a:br>
              <a:rPr lang="de-CH" sz="3000" kern="0" dirty="0" smtClean="0">
                <a:solidFill>
                  <a:schemeClr val="tx1">
                    <a:lumMod val="75000"/>
                    <a:lumOff val="25000"/>
                  </a:schemeClr>
                </a:solidFill>
              </a:rPr>
            </a:br>
            <a:r>
              <a:rPr lang="cs-CZ" sz="2000" b="0" kern="0" dirty="0" smtClean="0">
                <a:solidFill>
                  <a:schemeClr val="tx1">
                    <a:lumMod val="75000"/>
                    <a:lumOff val="25000"/>
                  </a:schemeClr>
                </a:solidFill>
              </a:rPr>
              <a:t>Senior Data Analyst</a:t>
            </a:r>
            <a:r>
              <a:rPr lang="cs-CZ" sz="3000" kern="0" dirty="0" smtClean="0">
                <a:solidFill>
                  <a:schemeClr val="tx1">
                    <a:lumMod val="75000"/>
                    <a:lumOff val="25000"/>
                  </a:schemeClr>
                </a:solidFill>
              </a:rPr>
              <a:t/>
            </a:r>
            <a:br>
              <a:rPr lang="cs-CZ" sz="3000" kern="0" dirty="0" smtClean="0">
                <a:solidFill>
                  <a:schemeClr val="tx1">
                    <a:lumMod val="75000"/>
                    <a:lumOff val="25000"/>
                  </a:schemeClr>
                </a:solidFill>
              </a:rPr>
            </a:br>
            <a:r>
              <a:rPr lang="cs-CZ" sz="1500" kern="0" dirty="0" smtClean="0">
                <a:solidFill>
                  <a:srgbClr val="DC2421"/>
                </a:solidFill>
              </a:rPr>
              <a:t>levova</a:t>
            </a:r>
            <a:r>
              <a:rPr lang="de-CH" sz="1500" kern="0" dirty="0" smtClean="0">
                <a:solidFill>
                  <a:srgbClr val="DC2421"/>
                </a:solidFill>
              </a:rPr>
              <a:t>@ecoinvent.org</a:t>
            </a:r>
            <a:r>
              <a:rPr lang="de-CH" sz="3000" kern="0" dirty="0" smtClean="0">
                <a:solidFill>
                  <a:schemeClr val="tx1">
                    <a:lumMod val="75000"/>
                    <a:lumOff val="25000"/>
                  </a:schemeClr>
                </a:solidFill>
              </a:rPr>
              <a:t/>
            </a:r>
            <a:br>
              <a:rPr lang="de-CH" sz="3000" kern="0" dirty="0" smtClean="0">
                <a:solidFill>
                  <a:schemeClr val="tx1">
                    <a:lumMod val="75000"/>
                    <a:lumOff val="25000"/>
                  </a:schemeClr>
                </a:solidFill>
              </a:rPr>
            </a:br>
            <a:endParaRPr lang="en-GB" sz="3000" b="0" kern="0" dirty="0">
              <a:solidFill>
                <a:schemeClr val="tx1">
                  <a:lumMod val="75000"/>
                  <a:lumOff val="25000"/>
                </a:schemeClr>
              </a:solidFill>
            </a:endParaRPr>
          </a:p>
        </p:txBody>
      </p:sp>
      <p:sp>
        <p:nvSpPr>
          <p:cNvPr id="4" name="Titel 1"/>
          <p:cNvSpPr txBox="1">
            <a:spLocks/>
          </p:cNvSpPr>
          <p:nvPr/>
        </p:nvSpPr>
        <p:spPr bwMode="auto">
          <a:xfrm>
            <a:off x="5673080" y="4952857"/>
            <a:ext cx="2160240" cy="39619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a:lstStyle>
          <a:p>
            <a:pPr>
              <a:lnSpc>
                <a:spcPct val="150000"/>
              </a:lnSpc>
            </a:pPr>
            <a:r>
              <a:rPr lang="de-CH" sz="1500" kern="0" dirty="0" smtClean="0">
                <a:solidFill>
                  <a:srgbClr val="DC2421"/>
                </a:solidFill>
              </a:rPr>
              <a:t>www.ecoinvent.org</a:t>
            </a:r>
            <a:endParaRPr lang="en-GB" sz="3000" b="0" kern="0" dirty="0">
              <a:solidFill>
                <a:srgbClr val="DC2421"/>
              </a:solidFill>
            </a:endParaRPr>
          </a:p>
        </p:txBody>
      </p:sp>
    </p:spTree>
    <p:extLst>
      <p:ext uri="{BB962C8B-B14F-4D97-AF65-F5344CB8AC3E}">
        <p14:creationId xmlns:p14="http://schemas.microsoft.com/office/powerpoint/2010/main" val="287016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28465" y="1545332"/>
            <a:ext cx="9721080" cy="587524"/>
          </a:xfrm>
        </p:spPr>
        <p:txBody>
          <a:bodyPr/>
          <a:lstStyle/>
          <a:p>
            <a:pPr>
              <a:spcBef>
                <a:spcPts val="1200"/>
              </a:spcBef>
              <a:spcAft>
                <a:spcPts val="1200"/>
              </a:spcAft>
            </a:pPr>
            <a:r>
              <a:rPr lang="en-GB" sz="1800" b="1" dirty="0" smtClean="0"/>
              <a:t>Example 2</a:t>
            </a:r>
            <a:r>
              <a:rPr lang="en-GB" sz="1800" dirty="0" smtClean="0"/>
              <a:t>: market for gravel, crushed/ </a:t>
            </a:r>
            <a:r>
              <a:rPr lang="en-GB" sz="1800" dirty="0" err="1" smtClean="0"/>
              <a:t>RoW</a:t>
            </a:r>
            <a:endParaRPr lang="en-GB" sz="1800" dirty="0" smtClean="0"/>
          </a:p>
          <a:p>
            <a:pPr marL="0" indent="0">
              <a:spcBef>
                <a:spcPts val="1200"/>
              </a:spcBef>
              <a:spcAft>
                <a:spcPts val="1200"/>
              </a:spcAft>
              <a:buNone/>
            </a:pPr>
            <a:endParaRPr lang="en-GB" sz="1800" dirty="0" smtClean="0"/>
          </a:p>
          <a:p>
            <a:pPr marL="0" indent="0">
              <a:spcBef>
                <a:spcPts val="1200"/>
              </a:spcBef>
              <a:spcAft>
                <a:spcPts val="1200"/>
              </a:spcAft>
              <a:buNone/>
            </a:pPr>
            <a:endParaRPr lang="en-GB" sz="1800" dirty="0"/>
          </a:p>
          <a:p>
            <a:pPr marL="0" indent="0">
              <a:spcBef>
                <a:spcPts val="1200"/>
              </a:spcBef>
              <a:spcAft>
                <a:spcPts val="1200"/>
              </a:spcAft>
              <a:buNone/>
            </a:pPr>
            <a:endParaRPr lang="en-GB" sz="1800" dirty="0" smtClean="0"/>
          </a:p>
          <a:p>
            <a:pPr marL="685800" lvl="1">
              <a:spcBef>
                <a:spcPts val="1200"/>
              </a:spcBef>
              <a:spcAft>
                <a:spcPts val="1200"/>
              </a:spcAft>
            </a:pPr>
            <a:endParaRPr lang="en-GB" dirty="0" smtClean="0"/>
          </a:p>
          <a:p>
            <a:pPr>
              <a:spcBef>
                <a:spcPts val="1200"/>
              </a:spcBef>
              <a:spcAft>
                <a:spcPts val="1200"/>
              </a:spcAft>
            </a:pPr>
            <a:endParaRPr lang="en-GB" sz="1800" dirty="0" smtClean="0"/>
          </a:p>
          <a:p>
            <a:pPr lvl="1"/>
            <a:endParaRPr lang="en-GB" dirty="0" smtClean="0"/>
          </a:p>
          <a:p>
            <a:pPr lvl="1"/>
            <a:endParaRPr lang="en-GB" dirty="0"/>
          </a:p>
        </p:txBody>
      </p:sp>
      <p:pic>
        <p:nvPicPr>
          <p:cNvPr id="6" name="Picture 5"/>
          <p:cNvPicPr>
            <a:picLocks noChangeAspect="1"/>
          </p:cNvPicPr>
          <p:nvPr/>
        </p:nvPicPr>
        <p:blipFill>
          <a:blip r:embed="rId3"/>
          <a:stretch>
            <a:fillRect/>
          </a:stretch>
        </p:blipFill>
        <p:spPr>
          <a:xfrm>
            <a:off x="595312" y="2132856"/>
            <a:ext cx="8715375" cy="3781425"/>
          </a:xfrm>
          <a:prstGeom prst="rect">
            <a:avLst/>
          </a:prstGeom>
        </p:spPr>
      </p:pic>
      <p:sp>
        <p:nvSpPr>
          <p:cNvPr id="7" name="Oval 6"/>
          <p:cNvSpPr/>
          <p:nvPr/>
        </p:nvSpPr>
        <p:spPr bwMode="auto">
          <a:xfrm>
            <a:off x="4664968" y="3409950"/>
            <a:ext cx="1800200" cy="1368152"/>
          </a:xfrm>
          <a:prstGeom prst="ellipse">
            <a:avLst/>
          </a:prstGeom>
          <a:noFill/>
          <a:ln>
            <a:solidFill>
              <a:srgbClr val="00B050"/>
            </a:solidFill>
            <a:prstDash val="dash"/>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6698233" y="3705351"/>
            <a:ext cx="3168352" cy="400110"/>
          </a:xfrm>
          <a:prstGeom prst="rect">
            <a:avLst/>
          </a:prstGeom>
          <a:noFill/>
        </p:spPr>
        <p:txBody>
          <a:bodyPr wrap="square" rtlCol="0">
            <a:spAutoFit/>
          </a:bodyPr>
          <a:lstStyle/>
          <a:p>
            <a:r>
              <a:rPr lang="en-GB" sz="2000" dirty="0" smtClean="0">
                <a:solidFill>
                  <a:srgbClr val="00B050"/>
                </a:solidFill>
                <a:latin typeface="+mj-lt"/>
              </a:rPr>
              <a:t>global supply chains</a:t>
            </a:r>
            <a:endParaRPr lang="en-GB" sz="2000" dirty="0">
              <a:solidFill>
                <a:srgbClr val="00B050"/>
              </a:solidFill>
              <a:latin typeface="+mj-lt"/>
            </a:endParaRPr>
          </a:p>
        </p:txBody>
      </p:sp>
      <p:sp>
        <p:nvSpPr>
          <p:cNvPr id="10" name="Oval 9"/>
          <p:cNvSpPr/>
          <p:nvPr/>
        </p:nvSpPr>
        <p:spPr bwMode="auto">
          <a:xfrm>
            <a:off x="488504" y="3339492"/>
            <a:ext cx="3240360" cy="1368152"/>
          </a:xfrm>
          <a:prstGeom prst="ellipse">
            <a:avLst/>
          </a:prstGeom>
          <a:noFill/>
          <a:ln>
            <a:solidFill>
              <a:srgbClr val="00B050"/>
            </a:solidFill>
            <a:prstDash val="dash"/>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1" name="TextBox 10"/>
          <p:cNvSpPr txBox="1"/>
          <p:nvPr/>
        </p:nvSpPr>
        <p:spPr>
          <a:xfrm>
            <a:off x="3584848" y="2790727"/>
            <a:ext cx="3168352" cy="400110"/>
          </a:xfrm>
          <a:prstGeom prst="rect">
            <a:avLst/>
          </a:prstGeom>
          <a:noFill/>
        </p:spPr>
        <p:txBody>
          <a:bodyPr wrap="square" rtlCol="0">
            <a:spAutoFit/>
          </a:bodyPr>
          <a:lstStyle/>
          <a:p>
            <a:r>
              <a:rPr lang="en-GB" sz="2000" dirty="0" smtClean="0">
                <a:solidFill>
                  <a:srgbClr val="00B050"/>
                </a:solidFill>
                <a:latin typeface="+mj-lt"/>
              </a:rPr>
              <a:t>global transport distances</a:t>
            </a:r>
            <a:endParaRPr lang="en-GB" sz="2000" dirty="0">
              <a:solidFill>
                <a:srgbClr val="00B050"/>
              </a:solidFill>
              <a:latin typeface="+mj-lt"/>
            </a:endParaRPr>
          </a:p>
        </p:txBody>
      </p:sp>
      <p:sp>
        <p:nvSpPr>
          <p:cNvPr id="12" name="Right Arrow 11"/>
          <p:cNvSpPr/>
          <p:nvPr/>
        </p:nvSpPr>
        <p:spPr bwMode="auto">
          <a:xfrm rot="19025212">
            <a:off x="3609338" y="3306459"/>
            <a:ext cx="477584" cy="295401"/>
          </a:xfrm>
          <a:prstGeom prst="rightArrow">
            <a:avLst/>
          </a:prstGeom>
          <a:ln>
            <a:headEnd type="none" w="sm" len="sm"/>
            <a:tailEnd type="none" w="sm" len="s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3" name="Right Arrow 12"/>
          <p:cNvSpPr/>
          <p:nvPr/>
        </p:nvSpPr>
        <p:spPr bwMode="auto">
          <a:xfrm>
            <a:off x="6571976" y="3795561"/>
            <a:ext cx="477584" cy="295401"/>
          </a:xfrm>
          <a:prstGeom prst="rightArrow">
            <a:avLst/>
          </a:prstGeom>
          <a:ln>
            <a:headEnd type="none" w="sm" len="sm"/>
            <a:tailEnd type="none" w="sm" len="s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4" name="Title 1"/>
          <p:cNvSpPr txBox="1">
            <a:spLocks/>
          </p:cNvSpPr>
          <p:nvPr/>
        </p:nvSpPr>
        <p:spPr bwMode="auto">
          <a:xfrm>
            <a:off x="304804" y="276834"/>
            <a:ext cx="7088188" cy="8617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a:lstStyle>
          <a:p>
            <a:r>
              <a:rPr lang="en-GB" kern="0" dirty="0" smtClean="0"/>
              <a:t>Quality assessment of the new data</a:t>
            </a:r>
            <a:br>
              <a:rPr lang="en-GB" kern="0" dirty="0" smtClean="0"/>
            </a:br>
            <a:r>
              <a:rPr lang="en-GB" sz="2000" kern="0" dirty="0" smtClean="0"/>
              <a:t>LCIA scores comparison – changes in the supply chains</a:t>
            </a:r>
            <a:endParaRPr lang="en-GB" kern="0" dirty="0"/>
          </a:p>
        </p:txBody>
      </p:sp>
    </p:spTree>
    <p:extLst>
      <p:ext uri="{BB962C8B-B14F-4D97-AF65-F5344CB8AC3E}">
        <p14:creationId xmlns:p14="http://schemas.microsoft.com/office/powerpoint/2010/main" val="189983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28465" y="1545332"/>
            <a:ext cx="9721080" cy="587524"/>
          </a:xfrm>
        </p:spPr>
        <p:txBody>
          <a:bodyPr/>
          <a:lstStyle/>
          <a:p>
            <a:pPr>
              <a:spcBef>
                <a:spcPts val="1200"/>
              </a:spcBef>
              <a:spcAft>
                <a:spcPts val="1200"/>
              </a:spcAft>
            </a:pPr>
            <a:r>
              <a:rPr lang="en-GB" sz="1800" b="1" dirty="0" smtClean="0"/>
              <a:t>Example 2</a:t>
            </a:r>
            <a:r>
              <a:rPr lang="en-GB" sz="1800" dirty="0" smtClean="0"/>
              <a:t>: market for gravel, crushed/ CH</a:t>
            </a:r>
          </a:p>
          <a:p>
            <a:pPr marL="0" indent="0">
              <a:spcBef>
                <a:spcPts val="1200"/>
              </a:spcBef>
              <a:spcAft>
                <a:spcPts val="1200"/>
              </a:spcAft>
              <a:buNone/>
            </a:pPr>
            <a:endParaRPr lang="en-GB" sz="1800" dirty="0"/>
          </a:p>
          <a:p>
            <a:pPr marL="0" indent="0">
              <a:spcBef>
                <a:spcPts val="1200"/>
              </a:spcBef>
              <a:spcAft>
                <a:spcPts val="1200"/>
              </a:spcAft>
              <a:buNone/>
            </a:pPr>
            <a:endParaRPr lang="en-GB" sz="1800" dirty="0" smtClean="0"/>
          </a:p>
          <a:p>
            <a:pPr marL="685800" lvl="1">
              <a:spcBef>
                <a:spcPts val="1200"/>
              </a:spcBef>
              <a:spcAft>
                <a:spcPts val="1200"/>
              </a:spcAft>
            </a:pPr>
            <a:endParaRPr lang="en-GB" dirty="0" smtClean="0"/>
          </a:p>
          <a:p>
            <a:pPr>
              <a:spcBef>
                <a:spcPts val="1200"/>
              </a:spcBef>
              <a:spcAft>
                <a:spcPts val="1200"/>
              </a:spcAft>
            </a:pPr>
            <a:endParaRPr lang="en-GB" sz="1800" dirty="0" smtClean="0"/>
          </a:p>
          <a:p>
            <a:pPr lvl="1"/>
            <a:endParaRPr lang="en-GB" dirty="0" smtClean="0"/>
          </a:p>
          <a:p>
            <a:pPr lvl="1"/>
            <a:endParaRPr lang="en-GB" dirty="0"/>
          </a:p>
        </p:txBody>
      </p:sp>
      <p:pic>
        <p:nvPicPr>
          <p:cNvPr id="4" name="Picture 3"/>
          <p:cNvPicPr>
            <a:picLocks noChangeAspect="1"/>
          </p:cNvPicPr>
          <p:nvPr/>
        </p:nvPicPr>
        <p:blipFill>
          <a:blip r:embed="rId3"/>
          <a:stretch>
            <a:fillRect/>
          </a:stretch>
        </p:blipFill>
        <p:spPr>
          <a:xfrm>
            <a:off x="792658" y="1988840"/>
            <a:ext cx="8353425" cy="4000500"/>
          </a:xfrm>
          <a:prstGeom prst="rect">
            <a:avLst/>
          </a:prstGeom>
        </p:spPr>
      </p:pic>
      <p:sp>
        <p:nvSpPr>
          <p:cNvPr id="7" name="Oval 6"/>
          <p:cNvSpPr/>
          <p:nvPr/>
        </p:nvSpPr>
        <p:spPr bwMode="auto">
          <a:xfrm>
            <a:off x="2072680" y="3305014"/>
            <a:ext cx="1800200" cy="1368152"/>
          </a:xfrm>
          <a:prstGeom prst="ellipse">
            <a:avLst/>
          </a:prstGeom>
          <a:noFill/>
          <a:ln>
            <a:solidFill>
              <a:srgbClr val="00B050"/>
            </a:solidFill>
            <a:prstDash val="dash"/>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15477" y="3080619"/>
            <a:ext cx="1597979" cy="1015663"/>
          </a:xfrm>
          <a:prstGeom prst="rect">
            <a:avLst/>
          </a:prstGeom>
          <a:noFill/>
        </p:spPr>
        <p:txBody>
          <a:bodyPr wrap="square" rtlCol="0">
            <a:spAutoFit/>
          </a:bodyPr>
          <a:lstStyle/>
          <a:p>
            <a:r>
              <a:rPr lang="en-GB" sz="2000" dirty="0" smtClean="0">
                <a:solidFill>
                  <a:srgbClr val="00B050"/>
                </a:solidFill>
                <a:latin typeface="+mj-lt"/>
              </a:rPr>
              <a:t>Swiss</a:t>
            </a:r>
          </a:p>
          <a:p>
            <a:r>
              <a:rPr lang="en-GB" sz="2000" dirty="0" smtClean="0">
                <a:solidFill>
                  <a:srgbClr val="00B050"/>
                </a:solidFill>
                <a:latin typeface="+mj-lt"/>
              </a:rPr>
              <a:t>supply chains</a:t>
            </a:r>
            <a:endParaRPr lang="en-GB" sz="2000" dirty="0">
              <a:solidFill>
                <a:srgbClr val="00B050"/>
              </a:solidFill>
              <a:latin typeface="+mj-lt"/>
            </a:endParaRPr>
          </a:p>
        </p:txBody>
      </p:sp>
      <p:sp>
        <p:nvSpPr>
          <p:cNvPr id="10" name="Right Arrow 9"/>
          <p:cNvSpPr/>
          <p:nvPr/>
        </p:nvSpPr>
        <p:spPr bwMode="auto">
          <a:xfrm rot="12197718">
            <a:off x="1540096" y="3577647"/>
            <a:ext cx="477584" cy="295401"/>
          </a:xfrm>
          <a:prstGeom prst="rightArrow">
            <a:avLst/>
          </a:prstGeom>
          <a:ln>
            <a:headEnd type="none" w="sm" len="sm"/>
            <a:tailEnd type="none" w="sm" len="s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1" name="Oval 10"/>
          <p:cNvSpPr/>
          <p:nvPr/>
        </p:nvSpPr>
        <p:spPr bwMode="auto">
          <a:xfrm>
            <a:off x="6033120" y="3302481"/>
            <a:ext cx="2016224" cy="1368152"/>
          </a:xfrm>
          <a:prstGeom prst="ellipse">
            <a:avLst/>
          </a:prstGeom>
          <a:noFill/>
          <a:ln>
            <a:solidFill>
              <a:srgbClr val="00B050"/>
            </a:solidFill>
            <a:prstDash val="dash"/>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2" name="TextBox 11"/>
          <p:cNvSpPr txBox="1"/>
          <p:nvPr/>
        </p:nvSpPr>
        <p:spPr>
          <a:xfrm>
            <a:off x="5752458" y="2216231"/>
            <a:ext cx="3168352" cy="400110"/>
          </a:xfrm>
          <a:prstGeom prst="rect">
            <a:avLst/>
          </a:prstGeom>
          <a:noFill/>
        </p:spPr>
        <p:txBody>
          <a:bodyPr wrap="square" rtlCol="0">
            <a:spAutoFit/>
          </a:bodyPr>
          <a:lstStyle/>
          <a:p>
            <a:r>
              <a:rPr lang="en-GB" sz="2000" dirty="0" smtClean="0">
                <a:solidFill>
                  <a:srgbClr val="00B050"/>
                </a:solidFill>
                <a:latin typeface="+mj-lt"/>
              </a:rPr>
              <a:t>Swiss transport distances</a:t>
            </a:r>
            <a:endParaRPr lang="en-GB" sz="2000" dirty="0">
              <a:solidFill>
                <a:srgbClr val="00B050"/>
              </a:solidFill>
              <a:latin typeface="+mj-lt"/>
            </a:endParaRPr>
          </a:p>
        </p:txBody>
      </p:sp>
      <p:sp>
        <p:nvSpPr>
          <p:cNvPr id="13" name="Right Arrow 12"/>
          <p:cNvSpPr/>
          <p:nvPr/>
        </p:nvSpPr>
        <p:spPr bwMode="auto">
          <a:xfrm rot="16200000">
            <a:off x="6950141" y="2790807"/>
            <a:ext cx="477584" cy="295401"/>
          </a:xfrm>
          <a:prstGeom prst="rightArrow">
            <a:avLst/>
          </a:prstGeom>
          <a:ln>
            <a:headEnd type="none" w="sm" len="sm"/>
            <a:tailEnd type="none" w="sm" len="s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4" name="Oval 13"/>
          <p:cNvSpPr/>
          <p:nvPr/>
        </p:nvSpPr>
        <p:spPr bwMode="auto">
          <a:xfrm>
            <a:off x="814467" y="4621188"/>
            <a:ext cx="1480971" cy="1368152"/>
          </a:xfrm>
          <a:prstGeom prst="ellipse">
            <a:avLst/>
          </a:prstGeom>
          <a:noFill/>
          <a:ln>
            <a:solidFill>
              <a:srgbClr val="00B050"/>
            </a:solidFill>
            <a:prstDash val="dash"/>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5" name="Right Arrow 14"/>
          <p:cNvSpPr/>
          <p:nvPr/>
        </p:nvSpPr>
        <p:spPr bwMode="auto">
          <a:xfrm rot="15042272">
            <a:off x="904807" y="4224815"/>
            <a:ext cx="477584" cy="295401"/>
          </a:xfrm>
          <a:prstGeom prst="rightArrow">
            <a:avLst/>
          </a:prstGeom>
          <a:ln>
            <a:headEnd type="none" w="sm" len="sm"/>
            <a:tailEnd type="none" w="sm" len="s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16" name="Title 1"/>
          <p:cNvSpPr txBox="1">
            <a:spLocks/>
          </p:cNvSpPr>
          <p:nvPr/>
        </p:nvSpPr>
        <p:spPr bwMode="auto">
          <a:xfrm>
            <a:off x="304804" y="276834"/>
            <a:ext cx="7088188" cy="8617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eaLnBrk="0" fontAlgn="base" hangingPunct="0">
              <a:spcBef>
                <a:spcPct val="0"/>
              </a:spcBef>
              <a:spcAft>
                <a:spcPct val="0"/>
              </a:spcAft>
              <a:defRPr sz="3200" b="1">
                <a:solidFill>
                  <a:schemeClr val="tx1"/>
                </a:solidFill>
                <a:latin typeface="Trebuchet MS" pitchFamily="34" charset="0"/>
              </a:defRPr>
            </a:lvl6pPr>
            <a:lvl7pPr marL="914400" algn="l" rtl="0" eaLnBrk="0" fontAlgn="base" hangingPunct="0">
              <a:spcBef>
                <a:spcPct val="0"/>
              </a:spcBef>
              <a:spcAft>
                <a:spcPct val="0"/>
              </a:spcAft>
              <a:defRPr sz="3200" b="1">
                <a:solidFill>
                  <a:schemeClr val="tx1"/>
                </a:solidFill>
                <a:latin typeface="Trebuchet MS" pitchFamily="34" charset="0"/>
              </a:defRPr>
            </a:lvl7pPr>
            <a:lvl8pPr marL="1371600" algn="l" rtl="0" eaLnBrk="0" fontAlgn="base" hangingPunct="0">
              <a:spcBef>
                <a:spcPct val="0"/>
              </a:spcBef>
              <a:spcAft>
                <a:spcPct val="0"/>
              </a:spcAft>
              <a:defRPr sz="3200" b="1">
                <a:solidFill>
                  <a:schemeClr val="tx1"/>
                </a:solidFill>
                <a:latin typeface="Trebuchet MS" pitchFamily="34" charset="0"/>
              </a:defRPr>
            </a:lvl8pPr>
            <a:lvl9pPr marL="1828800" algn="l" rtl="0" eaLnBrk="0" fontAlgn="base" hangingPunct="0">
              <a:spcBef>
                <a:spcPct val="0"/>
              </a:spcBef>
              <a:spcAft>
                <a:spcPct val="0"/>
              </a:spcAft>
              <a:defRPr sz="3200" b="1">
                <a:solidFill>
                  <a:schemeClr val="tx1"/>
                </a:solidFill>
                <a:latin typeface="Trebuchet MS" pitchFamily="34" charset="0"/>
              </a:defRPr>
            </a:lvl9pPr>
          </a:lstStyle>
          <a:p>
            <a:r>
              <a:rPr lang="en-GB" kern="0" dirty="0" smtClean="0"/>
              <a:t>Quality assessment of the new data</a:t>
            </a:r>
            <a:br>
              <a:rPr lang="en-GB" kern="0" dirty="0" smtClean="0"/>
            </a:br>
            <a:r>
              <a:rPr lang="en-GB" sz="2000" kern="0" dirty="0" smtClean="0"/>
              <a:t>LCIA scores comparison </a:t>
            </a:r>
            <a:r>
              <a:rPr lang="en-GB" sz="2000" kern="0" dirty="0"/>
              <a:t>– changes in the supply chains</a:t>
            </a:r>
            <a:endParaRPr lang="en-GB" kern="0" dirty="0"/>
          </a:p>
        </p:txBody>
      </p:sp>
    </p:spTree>
    <p:extLst>
      <p:ext uri="{BB962C8B-B14F-4D97-AF65-F5344CB8AC3E}">
        <p14:creationId xmlns:p14="http://schemas.microsoft.com/office/powerpoint/2010/main" val="192128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59" y="476672"/>
            <a:ext cx="7088188" cy="553998"/>
          </a:xfrm>
        </p:spPr>
        <p:txBody>
          <a:bodyPr/>
          <a:lstStyle/>
          <a:p>
            <a:r>
              <a:rPr lang="cs-CZ" dirty="0" smtClean="0"/>
              <a:t>Table of content</a:t>
            </a:r>
            <a:endParaRPr lang="en-GB" dirty="0"/>
          </a:p>
        </p:txBody>
      </p:sp>
      <p:sp>
        <p:nvSpPr>
          <p:cNvPr id="3" name="Content Placeholder 2"/>
          <p:cNvSpPr>
            <a:spLocks noGrp="1"/>
          </p:cNvSpPr>
          <p:nvPr>
            <p:ph idx="1"/>
          </p:nvPr>
        </p:nvSpPr>
        <p:spPr>
          <a:xfrm>
            <a:off x="488504" y="1676400"/>
            <a:ext cx="7664898" cy="4343400"/>
          </a:xfrm>
        </p:spPr>
        <p:txBody>
          <a:bodyPr/>
          <a:lstStyle/>
          <a:p>
            <a:pPr>
              <a:spcBef>
                <a:spcPts val="1200"/>
              </a:spcBef>
            </a:pPr>
            <a:r>
              <a:rPr lang="en-GB" dirty="0" smtClean="0"/>
              <a:t>Introduction</a:t>
            </a:r>
          </a:p>
          <a:p>
            <a:pPr>
              <a:spcBef>
                <a:spcPts val="1200"/>
              </a:spcBef>
            </a:pPr>
            <a:r>
              <a:rPr lang="en-GB" dirty="0" smtClean="0"/>
              <a:t>Transport data availability</a:t>
            </a:r>
          </a:p>
          <a:p>
            <a:pPr>
              <a:spcBef>
                <a:spcPts val="1200"/>
              </a:spcBef>
            </a:pPr>
            <a:r>
              <a:rPr lang="en-GB" dirty="0" smtClean="0"/>
              <a:t>Global transport model in ecoinvent v3</a:t>
            </a:r>
          </a:p>
          <a:p>
            <a:pPr>
              <a:spcBef>
                <a:spcPts val="1200"/>
              </a:spcBef>
            </a:pPr>
            <a:r>
              <a:rPr lang="en-GB" dirty="0" smtClean="0"/>
              <a:t>Improvements of the global model</a:t>
            </a:r>
          </a:p>
          <a:p>
            <a:pPr>
              <a:spcBef>
                <a:spcPts val="1200"/>
              </a:spcBef>
            </a:pPr>
            <a:r>
              <a:rPr lang="en-GB" dirty="0" smtClean="0"/>
              <a:t>Swiss transport model</a:t>
            </a:r>
          </a:p>
          <a:p>
            <a:pPr>
              <a:spcBef>
                <a:spcPts val="1200"/>
              </a:spcBef>
            </a:pPr>
            <a:r>
              <a:rPr lang="en-GB" dirty="0" smtClean="0"/>
              <a:t>Quality assessment of the new data</a:t>
            </a:r>
          </a:p>
          <a:p>
            <a:pPr>
              <a:spcBef>
                <a:spcPts val="1200"/>
              </a:spcBef>
            </a:pPr>
            <a:r>
              <a:rPr lang="en-GB" dirty="0"/>
              <a:t>C</a:t>
            </a:r>
            <a:r>
              <a:rPr lang="en-GB" dirty="0" smtClean="0"/>
              <a:t>onclusion</a:t>
            </a:r>
          </a:p>
          <a:p>
            <a:pPr lvl="1"/>
            <a:endParaRPr lang="en-GB" dirty="0" smtClean="0"/>
          </a:p>
        </p:txBody>
      </p:sp>
    </p:spTree>
    <p:extLst>
      <p:ext uri="{BB962C8B-B14F-4D97-AF65-F5344CB8AC3E}">
        <p14:creationId xmlns:p14="http://schemas.microsoft.com/office/powerpoint/2010/main" val="247637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43516"/>
            <a:ext cx="7088188" cy="861774"/>
          </a:xfrm>
        </p:spPr>
        <p:txBody>
          <a:bodyPr/>
          <a:lstStyle/>
          <a:p>
            <a:r>
              <a:rPr lang="de-CH" dirty="0" err="1" smtClean="0"/>
              <a:t>Introduction</a:t>
            </a:r>
            <a:r>
              <a:rPr lang="de-CH" dirty="0" smtClean="0"/>
              <a:t/>
            </a:r>
            <a:br>
              <a:rPr lang="de-CH" dirty="0" smtClean="0"/>
            </a:br>
            <a:r>
              <a:rPr lang="cs-CZ" sz="2000" dirty="0" smtClean="0"/>
              <a:t>Transport </a:t>
            </a:r>
            <a:r>
              <a:rPr lang="de-CH" sz="2000" dirty="0" err="1" smtClean="0"/>
              <a:t>of</a:t>
            </a:r>
            <a:r>
              <a:rPr lang="de-CH" sz="2000" dirty="0" smtClean="0"/>
              <a:t> </a:t>
            </a:r>
            <a:r>
              <a:rPr lang="de-CH" sz="2000" dirty="0" err="1" smtClean="0"/>
              <a:t>goods</a:t>
            </a:r>
            <a:r>
              <a:rPr lang="de-CH" sz="2000" dirty="0" smtClean="0"/>
              <a:t> in </a:t>
            </a:r>
            <a:r>
              <a:rPr lang="de-CH" sz="2000" dirty="0" err="1" smtClean="0"/>
              <a:t>the</a:t>
            </a:r>
            <a:r>
              <a:rPr lang="de-CH" sz="2000" dirty="0" smtClean="0"/>
              <a:t> </a:t>
            </a:r>
            <a:r>
              <a:rPr lang="de-CH" sz="2000" dirty="0" err="1" smtClean="0"/>
              <a:t>world</a:t>
            </a:r>
            <a:endParaRPr lang="en-GB" sz="2000" dirty="0"/>
          </a:p>
        </p:txBody>
      </p:sp>
      <p:sp>
        <p:nvSpPr>
          <p:cNvPr id="3" name="Content Placeholder 2"/>
          <p:cNvSpPr>
            <a:spLocks noGrp="1"/>
          </p:cNvSpPr>
          <p:nvPr>
            <p:ph idx="1"/>
          </p:nvPr>
        </p:nvSpPr>
        <p:spPr>
          <a:xfrm>
            <a:off x="304801" y="1676400"/>
            <a:ext cx="8968679" cy="888504"/>
          </a:xfrm>
        </p:spPr>
        <p:txBody>
          <a:bodyPr/>
          <a:lstStyle/>
          <a:p>
            <a:pPr>
              <a:lnSpc>
                <a:spcPct val="110000"/>
              </a:lnSpc>
              <a:spcBef>
                <a:spcPts val="1200"/>
              </a:spcBef>
            </a:pPr>
            <a:r>
              <a:rPr lang="en-GB" sz="1800" dirty="0" smtClean="0"/>
              <a:t>The transport of goods around the globe </a:t>
            </a:r>
            <a:r>
              <a:rPr lang="en-GB" sz="1800" u="sng" dirty="0" smtClean="0"/>
              <a:t>is ever increasing</a:t>
            </a:r>
            <a:r>
              <a:rPr lang="en-GB" sz="1800" dirty="0" smtClean="0"/>
              <a:t>. More and more products are being traded all over the world.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71" y="2535550"/>
            <a:ext cx="5762041" cy="3178517"/>
          </a:xfrm>
          <a:prstGeom prst="rect">
            <a:avLst/>
          </a:prstGeom>
        </p:spPr>
      </p:pic>
      <p:sp>
        <p:nvSpPr>
          <p:cNvPr id="6" name="TextBox 5"/>
          <p:cNvSpPr txBox="1"/>
          <p:nvPr/>
        </p:nvSpPr>
        <p:spPr>
          <a:xfrm>
            <a:off x="1477850" y="5798004"/>
            <a:ext cx="4320481" cy="246221"/>
          </a:xfrm>
          <a:prstGeom prst="rect">
            <a:avLst/>
          </a:prstGeom>
          <a:noFill/>
        </p:spPr>
        <p:txBody>
          <a:bodyPr wrap="square" rtlCol="0">
            <a:spAutoFit/>
          </a:bodyPr>
          <a:lstStyle/>
          <a:p>
            <a:r>
              <a:rPr lang="de-CH" sz="1000" dirty="0" smtClean="0">
                <a:latin typeface="+mj-lt"/>
              </a:rPr>
              <a:t>Source: Allen, John, Student Atlas </a:t>
            </a:r>
            <a:r>
              <a:rPr lang="de-CH" sz="1000" dirty="0" err="1" smtClean="0">
                <a:latin typeface="+mj-lt"/>
              </a:rPr>
              <a:t>of</a:t>
            </a:r>
            <a:r>
              <a:rPr lang="de-CH" sz="1000" dirty="0" smtClean="0">
                <a:latin typeface="+mj-lt"/>
              </a:rPr>
              <a:t> Anthropology, First Edition</a:t>
            </a:r>
            <a:endParaRPr lang="en-GB" sz="1000" dirty="0">
              <a:latin typeface="+mj-lt"/>
            </a:endParaRPr>
          </a:p>
        </p:txBody>
      </p:sp>
      <p:sp>
        <p:nvSpPr>
          <p:cNvPr id="7" name="Content Placeholder 2"/>
          <p:cNvSpPr txBox="1">
            <a:spLocks/>
          </p:cNvSpPr>
          <p:nvPr/>
        </p:nvSpPr>
        <p:spPr bwMode="auto">
          <a:xfrm>
            <a:off x="6667999" y="3117185"/>
            <a:ext cx="2880320" cy="1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DC241F"/>
              </a:buClr>
              <a:buChar char="•"/>
              <a:defRPr sz="2000">
                <a:solidFill>
                  <a:schemeClr val="tx1">
                    <a:lumMod val="75000"/>
                    <a:lumOff val="25000"/>
                  </a:schemeClr>
                </a:solidFill>
                <a:latin typeface="+mn-lt"/>
                <a:ea typeface="+mn-ea"/>
                <a:cs typeface="+mn-cs"/>
              </a:defRPr>
            </a:lvl1pPr>
            <a:lvl2pPr marL="742950" indent="-285750" algn="l" rtl="0" eaLnBrk="0" fontAlgn="base" hangingPunct="0">
              <a:lnSpc>
                <a:spcPct val="110000"/>
              </a:lnSpc>
              <a:spcBef>
                <a:spcPct val="20000"/>
              </a:spcBef>
              <a:spcAft>
                <a:spcPct val="0"/>
              </a:spcAft>
              <a:buClr>
                <a:srgbClr val="DC241F"/>
              </a:buClr>
              <a:buFont typeface="ZapfDingbats BT" panose="05000000000000000000" pitchFamily="2" charset="2"/>
              <a:buChar char=""/>
              <a:defRPr sz="1800">
                <a:solidFill>
                  <a:schemeClr val="tx1">
                    <a:lumMod val="75000"/>
                    <a:lumOff val="25000"/>
                  </a:schemeClr>
                </a:solidFill>
                <a:latin typeface="+mn-lt"/>
              </a:defRPr>
            </a:lvl2pPr>
            <a:lvl3pPr marL="1143000" indent="-228600" algn="l" rtl="0" eaLnBrk="0" fontAlgn="base" hangingPunct="0">
              <a:lnSpc>
                <a:spcPct val="110000"/>
              </a:lnSpc>
              <a:spcBef>
                <a:spcPct val="20000"/>
              </a:spcBef>
              <a:spcAft>
                <a:spcPct val="0"/>
              </a:spcAft>
              <a:buClr>
                <a:srgbClr val="DC241F"/>
              </a:buClr>
              <a:buChar char="•"/>
              <a:defRPr sz="1600">
                <a:solidFill>
                  <a:schemeClr val="tx1">
                    <a:lumMod val="75000"/>
                    <a:lumOff val="25000"/>
                  </a:schemeClr>
                </a:solidFill>
                <a:latin typeface="+mn-lt"/>
              </a:defRPr>
            </a:lvl3pPr>
            <a:lvl4pPr marL="1600200" indent="-228600" algn="l" rtl="0" eaLnBrk="0" fontAlgn="base" hangingPunct="0">
              <a:lnSpc>
                <a:spcPct val="110000"/>
              </a:lnSpc>
              <a:spcBef>
                <a:spcPct val="20000"/>
              </a:spcBef>
              <a:spcAft>
                <a:spcPct val="0"/>
              </a:spcAft>
              <a:buClr>
                <a:srgbClr val="DC241F"/>
              </a:buClr>
              <a:buFont typeface="Symbol" panose="05050102010706020507" pitchFamily="18" charset="2"/>
              <a:buChar char="-"/>
              <a:defRPr sz="1400">
                <a:solidFill>
                  <a:schemeClr val="tx1">
                    <a:lumMod val="75000"/>
                    <a:lumOff val="25000"/>
                  </a:schemeClr>
                </a:solidFill>
                <a:latin typeface="+mn-lt"/>
              </a:defRPr>
            </a:lvl4pPr>
            <a:lvl5pPr marL="2057400" indent="-228600" algn="l" rtl="0" eaLnBrk="0" fontAlgn="base" hangingPunct="0">
              <a:lnSpc>
                <a:spcPct val="130000"/>
              </a:lnSpc>
              <a:spcBef>
                <a:spcPct val="20000"/>
              </a:spcBef>
              <a:spcAft>
                <a:spcPct val="0"/>
              </a:spcAft>
              <a:buClr>
                <a:srgbClr val="DC241F"/>
              </a:buClr>
              <a:buFont typeface="ZapfDingbats BT" panose="05000000000000000000" pitchFamily="2" charset="2"/>
              <a:buChar char="ê"/>
              <a:defRPr sz="1200">
                <a:solidFill>
                  <a:schemeClr val="tx1">
                    <a:lumMod val="75000"/>
                    <a:lumOff val="25000"/>
                  </a:schemeClr>
                </a:solidFill>
                <a:latin typeface="+mn-lt"/>
              </a:defRPr>
            </a:lvl5pPr>
            <a:lvl6pPr marL="2514600" indent="-228600" algn="l" rtl="0" eaLnBrk="0" fontAlgn="base" hangingPunct="0">
              <a:lnSpc>
                <a:spcPct val="130000"/>
              </a:lnSpc>
              <a:spcBef>
                <a:spcPct val="20000"/>
              </a:spcBef>
              <a:spcAft>
                <a:spcPct val="0"/>
              </a:spcAft>
              <a:buChar char="»"/>
              <a:defRPr sz="2000">
                <a:solidFill>
                  <a:schemeClr val="tx1"/>
                </a:solidFill>
                <a:latin typeface="+mn-lt"/>
              </a:defRPr>
            </a:lvl6pPr>
            <a:lvl7pPr marL="2971800" indent="-228600" algn="l" rtl="0" eaLnBrk="0" fontAlgn="base" hangingPunct="0">
              <a:lnSpc>
                <a:spcPct val="130000"/>
              </a:lnSpc>
              <a:spcBef>
                <a:spcPct val="20000"/>
              </a:spcBef>
              <a:spcAft>
                <a:spcPct val="0"/>
              </a:spcAft>
              <a:buChar char="»"/>
              <a:defRPr sz="2000">
                <a:solidFill>
                  <a:schemeClr val="tx1"/>
                </a:solidFill>
                <a:latin typeface="+mn-lt"/>
              </a:defRPr>
            </a:lvl7pPr>
            <a:lvl8pPr marL="3429000" indent="-228600" algn="l" rtl="0" eaLnBrk="0" fontAlgn="base" hangingPunct="0">
              <a:lnSpc>
                <a:spcPct val="130000"/>
              </a:lnSpc>
              <a:spcBef>
                <a:spcPct val="20000"/>
              </a:spcBef>
              <a:spcAft>
                <a:spcPct val="0"/>
              </a:spcAft>
              <a:buChar char="»"/>
              <a:defRPr sz="2000">
                <a:solidFill>
                  <a:schemeClr val="tx1"/>
                </a:solidFill>
                <a:latin typeface="+mn-lt"/>
              </a:defRPr>
            </a:lvl8pPr>
            <a:lvl9pPr marL="3886200" indent="-228600" algn="l" rtl="0" eaLnBrk="0" fontAlgn="base" hangingPunct="0">
              <a:lnSpc>
                <a:spcPct val="130000"/>
              </a:lnSpc>
              <a:spcBef>
                <a:spcPct val="20000"/>
              </a:spcBef>
              <a:spcAft>
                <a:spcPct val="0"/>
              </a:spcAft>
              <a:buChar char="»"/>
              <a:defRPr sz="2000">
                <a:solidFill>
                  <a:schemeClr val="tx1"/>
                </a:solidFill>
                <a:latin typeface="+mn-lt"/>
              </a:defRPr>
            </a:lvl9pPr>
          </a:lstStyle>
          <a:p>
            <a:pPr marL="0" indent="0" algn="ctr">
              <a:lnSpc>
                <a:spcPct val="110000"/>
              </a:lnSpc>
              <a:spcBef>
                <a:spcPts val="1200"/>
              </a:spcBef>
              <a:buNone/>
            </a:pPr>
            <a:r>
              <a:rPr lang="en-GB" sz="1800" kern="0" dirty="0" smtClean="0"/>
              <a:t>How can the global amounts of transport be included in the LCI activities?</a:t>
            </a:r>
          </a:p>
        </p:txBody>
      </p:sp>
    </p:spTree>
    <p:extLst>
      <p:ext uri="{BB962C8B-B14F-4D97-AF65-F5344CB8AC3E}">
        <p14:creationId xmlns:p14="http://schemas.microsoft.com/office/powerpoint/2010/main" val="351079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260648"/>
            <a:ext cx="7088188" cy="861774"/>
          </a:xfrm>
        </p:spPr>
        <p:txBody>
          <a:bodyPr/>
          <a:lstStyle/>
          <a:p>
            <a:r>
              <a:rPr lang="en-GB" dirty="0" smtClean="0"/>
              <a:t>Transport data availability</a:t>
            </a:r>
            <a:br>
              <a:rPr lang="en-GB" dirty="0" smtClean="0"/>
            </a:br>
            <a:r>
              <a:rPr lang="en-GB" sz="2000" dirty="0" smtClean="0"/>
              <a:t>Sources of data on transport – amounts and distances</a:t>
            </a:r>
            <a:endParaRPr lang="en-GB" dirty="0"/>
          </a:p>
        </p:txBody>
      </p:sp>
      <p:sp>
        <p:nvSpPr>
          <p:cNvPr id="3" name="Content Placeholder 2"/>
          <p:cNvSpPr>
            <a:spLocks noGrp="1"/>
          </p:cNvSpPr>
          <p:nvPr>
            <p:ph idx="1"/>
          </p:nvPr>
        </p:nvSpPr>
        <p:spPr>
          <a:xfrm>
            <a:off x="304801" y="1676400"/>
            <a:ext cx="8968679" cy="2040632"/>
          </a:xfrm>
        </p:spPr>
        <p:txBody>
          <a:bodyPr/>
          <a:lstStyle/>
          <a:p>
            <a:pPr marL="0" indent="0">
              <a:lnSpc>
                <a:spcPct val="110000"/>
              </a:lnSpc>
              <a:spcBef>
                <a:spcPts val="1200"/>
              </a:spcBef>
              <a:buNone/>
            </a:pPr>
            <a:r>
              <a:rPr lang="en-GB" sz="1800" u="sng" dirty="0" smtClean="0"/>
              <a:t>European statistics</a:t>
            </a:r>
          </a:p>
          <a:p>
            <a:pPr>
              <a:lnSpc>
                <a:spcPct val="110000"/>
              </a:lnSpc>
              <a:spcBef>
                <a:spcPts val="1200"/>
              </a:spcBef>
            </a:pPr>
            <a:r>
              <a:rPr lang="en-GB" sz="1800" dirty="0" smtClean="0"/>
              <a:t>Eurostat database, statistics on transport in the EU countries</a:t>
            </a:r>
          </a:p>
          <a:p>
            <a:pPr marL="0" indent="0">
              <a:lnSpc>
                <a:spcPct val="110000"/>
              </a:lnSpc>
              <a:spcBef>
                <a:spcPts val="1200"/>
              </a:spcBef>
              <a:buNone/>
            </a:pPr>
            <a:r>
              <a:rPr lang="en-GB" sz="1800" u="sng" dirty="0" smtClean="0"/>
              <a:t>USA statistics</a:t>
            </a:r>
          </a:p>
          <a:p>
            <a:pPr>
              <a:lnSpc>
                <a:spcPct val="110000"/>
              </a:lnSpc>
              <a:spcBef>
                <a:spcPts val="1200"/>
              </a:spcBef>
            </a:pPr>
            <a:r>
              <a:rPr lang="en-GB" sz="1800" dirty="0" smtClean="0"/>
              <a:t>United States Department of Transportation, Bureau of Transportation Statistics</a:t>
            </a:r>
          </a:p>
        </p:txBody>
      </p:sp>
      <p:sp>
        <p:nvSpPr>
          <p:cNvPr id="8" name="TextBox 7"/>
          <p:cNvSpPr txBox="1"/>
          <p:nvPr/>
        </p:nvSpPr>
        <p:spPr>
          <a:xfrm>
            <a:off x="998573" y="4869599"/>
            <a:ext cx="2838821" cy="369332"/>
          </a:xfrm>
          <a:prstGeom prst="rect">
            <a:avLst/>
          </a:prstGeom>
          <a:noFill/>
        </p:spPr>
        <p:txBody>
          <a:bodyPr wrap="square" rtlCol="0">
            <a:spAutoFit/>
          </a:bodyPr>
          <a:lstStyle/>
          <a:p>
            <a:r>
              <a:rPr lang="en-US" sz="1800" dirty="0">
                <a:solidFill>
                  <a:schemeClr val="tx1">
                    <a:lumMod val="75000"/>
                    <a:lumOff val="25000"/>
                  </a:schemeClr>
                </a:solidFill>
                <a:latin typeface="+mj-lt"/>
              </a:rPr>
              <a:t>t</a:t>
            </a:r>
            <a:r>
              <a:rPr lang="en-US" sz="1800" dirty="0" smtClean="0">
                <a:solidFill>
                  <a:schemeClr val="tx1">
                    <a:lumMod val="75000"/>
                    <a:lumOff val="25000"/>
                  </a:schemeClr>
                </a:solidFill>
                <a:latin typeface="+mj-lt"/>
              </a:rPr>
              <a:t>on-kilometer (ton*km) =</a:t>
            </a:r>
            <a:endParaRPr lang="en-US" sz="1800" dirty="0">
              <a:solidFill>
                <a:schemeClr val="tx1">
                  <a:lumMod val="75000"/>
                  <a:lumOff val="25000"/>
                </a:schemeClr>
              </a:solidFill>
              <a:latin typeface="+mj-lt"/>
            </a:endParaRPr>
          </a:p>
        </p:txBody>
      </p:sp>
      <p:sp>
        <p:nvSpPr>
          <p:cNvPr id="9" name="TextBox 8"/>
          <p:cNvSpPr txBox="1"/>
          <p:nvPr/>
        </p:nvSpPr>
        <p:spPr>
          <a:xfrm>
            <a:off x="6684968" y="4763622"/>
            <a:ext cx="2271916" cy="646331"/>
          </a:xfrm>
          <a:prstGeom prst="rect">
            <a:avLst/>
          </a:prstGeom>
          <a:noFill/>
        </p:spPr>
        <p:txBody>
          <a:bodyPr wrap="square" rtlCol="0">
            <a:spAutoFit/>
          </a:bodyPr>
          <a:lstStyle/>
          <a:p>
            <a:r>
              <a:rPr lang="en-US" sz="1800" dirty="0" smtClean="0">
                <a:solidFill>
                  <a:schemeClr val="tx1">
                    <a:lumMod val="75000"/>
                    <a:lumOff val="25000"/>
                  </a:schemeClr>
                </a:solidFill>
                <a:latin typeface="+mj-lt"/>
              </a:rPr>
              <a:t>distance transport (by mode)</a:t>
            </a:r>
            <a:endParaRPr lang="en-US" sz="1800" dirty="0">
              <a:solidFill>
                <a:schemeClr val="tx1">
                  <a:lumMod val="75000"/>
                  <a:lumOff val="25000"/>
                </a:schemeClr>
              </a:solidFill>
              <a:latin typeface="+mj-lt"/>
            </a:endParaRPr>
          </a:p>
        </p:txBody>
      </p:sp>
      <p:sp>
        <p:nvSpPr>
          <p:cNvPr id="10" name="TextBox 9"/>
          <p:cNvSpPr txBox="1"/>
          <p:nvPr/>
        </p:nvSpPr>
        <p:spPr>
          <a:xfrm>
            <a:off x="3767357" y="4754331"/>
            <a:ext cx="2442738" cy="646331"/>
          </a:xfrm>
          <a:prstGeom prst="rect">
            <a:avLst/>
          </a:prstGeom>
          <a:noFill/>
        </p:spPr>
        <p:txBody>
          <a:bodyPr wrap="square" rtlCol="0">
            <a:spAutoFit/>
          </a:bodyPr>
          <a:lstStyle/>
          <a:p>
            <a:r>
              <a:rPr lang="en-US" sz="1800" dirty="0">
                <a:solidFill>
                  <a:schemeClr val="tx1">
                    <a:lumMod val="75000"/>
                    <a:lumOff val="25000"/>
                  </a:schemeClr>
                </a:solidFill>
                <a:latin typeface="+mj-lt"/>
              </a:rPr>
              <a:t>weight of </a:t>
            </a:r>
            <a:r>
              <a:rPr lang="en-US" sz="1800" dirty="0" smtClean="0">
                <a:solidFill>
                  <a:schemeClr val="tx1">
                    <a:lumMod val="75000"/>
                    <a:lumOff val="25000"/>
                  </a:schemeClr>
                </a:solidFill>
                <a:latin typeface="+mj-lt"/>
              </a:rPr>
              <a:t>goods</a:t>
            </a:r>
          </a:p>
          <a:p>
            <a:r>
              <a:rPr lang="en-US" sz="1800" dirty="0" smtClean="0">
                <a:solidFill>
                  <a:schemeClr val="tx1">
                    <a:lumMod val="75000"/>
                    <a:lumOff val="25000"/>
                  </a:schemeClr>
                </a:solidFill>
                <a:latin typeface="+mj-lt"/>
              </a:rPr>
              <a:t>(</a:t>
            </a:r>
            <a:r>
              <a:rPr lang="en-US" sz="1800" dirty="0">
                <a:solidFill>
                  <a:schemeClr val="tx1">
                    <a:lumMod val="75000"/>
                    <a:lumOff val="25000"/>
                  </a:schemeClr>
                </a:solidFill>
                <a:latin typeface="+mj-lt"/>
              </a:rPr>
              <a:t>including packaging)</a:t>
            </a:r>
          </a:p>
        </p:txBody>
      </p:sp>
      <p:sp>
        <p:nvSpPr>
          <p:cNvPr id="11" name="TextBox 10"/>
          <p:cNvSpPr txBox="1"/>
          <p:nvPr/>
        </p:nvSpPr>
        <p:spPr>
          <a:xfrm>
            <a:off x="6193335" y="4889282"/>
            <a:ext cx="510288" cy="369332"/>
          </a:xfrm>
          <a:prstGeom prst="rect">
            <a:avLst/>
          </a:prstGeom>
          <a:noFill/>
        </p:spPr>
        <p:txBody>
          <a:bodyPr wrap="square" rtlCol="0">
            <a:spAutoFit/>
          </a:bodyPr>
          <a:lstStyle/>
          <a:p>
            <a:r>
              <a:rPr lang="en-US" sz="1800" dirty="0" smtClean="0">
                <a:solidFill>
                  <a:schemeClr val="tx1">
                    <a:lumMod val="75000"/>
                    <a:lumOff val="25000"/>
                  </a:schemeClr>
                </a:solidFill>
                <a:latin typeface="+mj-lt"/>
              </a:rPr>
              <a:t>*</a:t>
            </a:r>
            <a:endParaRPr lang="en-US" sz="1800" dirty="0">
              <a:solidFill>
                <a:schemeClr val="tx1">
                  <a:lumMod val="75000"/>
                  <a:lumOff val="25000"/>
                </a:schemeClr>
              </a:solidFill>
              <a:latin typeface="+mj-lt"/>
            </a:endParaRPr>
          </a:p>
        </p:txBody>
      </p:sp>
      <p:sp>
        <p:nvSpPr>
          <p:cNvPr id="12" name="Rectangle 11"/>
          <p:cNvSpPr/>
          <p:nvPr/>
        </p:nvSpPr>
        <p:spPr bwMode="auto">
          <a:xfrm rot="16200000">
            <a:off x="4594863" y="1075515"/>
            <a:ext cx="687712" cy="8036331"/>
          </a:xfrm>
          <a:prstGeom prst="rect">
            <a:avLst/>
          </a:prstGeom>
          <a:noFill/>
          <a:ln w="25400" cap="sq" cmpd="sng" algn="ctr">
            <a:solidFill>
              <a:schemeClr val="bg2">
                <a:lumMod val="90000"/>
              </a:schemeClr>
            </a:solidFill>
            <a:prstDash val="dash"/>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lumMod val="75000"/>
                  <a:lumOff val="25000"/>
                </a:schemeClr>
              </a:solidFill>
              <a:effectLst/>
              <a:latin typeface="+mj-lt"/>
            </a:endParaRPr>
          </a:p>
        </p:txBody>
      </p:sp>
      <p:sp>
        <p:nvSpPr>
          <p:cNvPr id="13" name="Content Placeholder 2"/>
          <p:cNvSpPr txBox="1">
            <a:spLocks/>
          </p:cNvSpPr>
          <p:nvPr/>
        </p:nvSpPr>
        <p:spPr bwMode="auto">
          <a:xfrm>
            <a:off x="338240" y="3717566"/>
            <a:ext cx="9223272" cy="9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DC241F"/>
              </a:buClr>
              <a:buChar char="•"/>
              <a:defRPr sz="2000">
                <a:solidFill>
                  <a:schemeClr val="tx1">
                    <a:lumMod val="75000"/>
                    <a:lumOff val="25000"/>
                  </a:schemeClr>
                </a:solidFill>
                <a:latin typeface="+mn-lt"/>
                <a:ea typeface="+mn-ea"/>
                <a:cs typeface="+mn-cs"/>
              </a:defRPr>
            </a:lvl1pPr>
            <a:lvl2pPr marL="742950" indent="-285750" algn="l" rtl="0" eaLnBrk="0" fontAlgn="base" hangingPunct="0">
              <a:lnSpc>
                <a:spcPct val="110000"/>
              </a:lnSpc>
              <a:spcBef>
                <a:spcPct val="20000"/>
              </a:spcBef>
              <a:spcAft>
                <a:spcPct val="0"/>
              </a:spcAft>
              <a:buClr>
                <a:srgbClr val="DC241F"/>
              </a:buClr>
              <a:buFont typeface="ZapfDingbats BT" panose="05000000000000000000" pitchFamily="2" charset="2"/>
              <a:buChar char=""/>
              <a:defRPr sz="1800">
                <a:solidFill>
                  <a:schemeClr val="tx1">
                    <a:lumMod val="75000"/>
                    <a:lumOff val="25000"/>
                  </a:schemeClr>
                </a:solidFill>
                <a:latin typeface="+mn-lt"/>
              </a:defRPr>
            </a:lvl2pPr>
            <a:lvl3pPr marL="1143000" indent="-228600" algn="l" rtl="0" eaLnBrk="0" fontAlgn="base" hangingPunct="0">
              <a:lnSpc>
                <a:spcPct val="110000"/>
              </a:lnSpc>
              <a:spcBef>
                <a:spcPct val="20000"/>
              </a:spcBef>
              <a:spcAft>
                <a:spcPct val="0"/>
              </a:spcAft>
              <a:buClr>
                <a:srgbClr val="DC241F"/>
              </a:buClr>
              <a:buChar char="•"/>
              <a:defRPr sz="1600">
                <a:solidFill>
                  <a:schemeClr val="tx1">
                    <a:lumMod val="75000"/>
                    <a:lumOff val="25000"/>
                  </a:schemeClr>
                </a:solidFill>
                <a:latin typeface="+mn-lt"/>
              </a:defRPr>
            </a:lvl3pPr>
            <a:lvl4pPr marL="1600200" indent="-228600" algn="l" rtl="0" eaLnBrk="0" fontAlgn="base" hangingPunct="0">
              <a:lnSpc>
                <a:spcPct val="110000"/>
              </a:lnSpc>
              <a:spcBef>
                <a:spcPct val="20000"/>
              </a:spcBef>
              <a:spcAft>
                <a:spcPct val="0"/>
              </a:spcAft>
              <a:buClr>
                <a:srgbClr val="DC241F"/>
              </a:buClr>
              <a:buFont typeface="Symbol" panose="05050102010706020507" pitchFamily="18" charset="2"/>
              <a:buChar char="-"/>
              <a:defRPr sz="1400">
                <a:solidFill>
                  <a:schemeClr val="tx1">
                    <a:lumMod val="75000"/>
                    <a:lumOff val="25000"/>
                  </a:schemeClr>
                </a:solidFill>
                <a:latin typeface="+mn-lt"/>
              </a:defRPr>
            </a:lvl4pPr>
            <a:lvl5pPr marL="2057400" indent="-228600" algn="l" rtl="0" eaLnBrk="0" fontAlgn="base" hangingPunct="0">
              <a:lnSpc>
                <a:spcPct val="130000"/>
              </a:lnSpc>
              <a:spcBef>
                <a:spcPct val="20000"/>
              </a:spcBef>
              <a:spcAft>
                <a:spcPct val="0"/>
              </a:spcAft>
              <a:buClr>
                <a:srgbClr val="DC241F"/>
              </a:buClr>
              <a:buFont typeface="ZapfDingbats BT" panose="05000000000000000000" pitchFamily="2" charset="2"/>
              <a:buChar char="ê"/>
              <a:defRPr sz="1200">
                <a:solidFill>
                  <a:schemeClr val="tx1">
                    <a:lumMod val="75000"/>
                    <a:lumOff val="25000"/>
                  </a:schemeClr>
                </a:solidFill>
                <a:latin typeface="+mn-lt"/>
              </a:defRPr>
            </a:lvl5pPr>
            <a:lvl6pPr marL="2514600" indent="-228600" algn="l" rtl="0" eaLnBrk="0" fontAlgn="base" hangingPunct="0">
              <a:lnSpc>
                <a:spcPct val="130000"/>
              </a:lnSpc>
              <a:spcBef>
                <a:spcPct val="20000"/>
              </a:spcBef>
              <a:spcAft>
                <a:spcPct val="0"/>
              </a:spcAft>
              <a:buChar char="»"/>
              <a:defRPr sz="2000">
                <a:solidFill>
                  <a:schemeClr val="tx1"/>
                </a:solidFill>
                <a:latin typeface="+mn-lt"/>
              </a:defRPr>
            </a:lvl6pPr>
            <a:lvl7pPr marL="2971800" indent="-228600" algn="l" rtl="0" eaLnBrk="0" fontAlgn="base" hangingPunct="0">
              <a:lnSpc>
                <a:spcPct val="130000"/>
              </a:lnSpc>
              <a:spcBef>
                <a:spcPct val="20000"/>
              </a:spcBef>
              <a:spcAft>
                <a:spcPct val="0"/>
              </a:spcAft>
              <a:buChar char="»"/>
              <a:defRPr sz="2000">
                <a:solidFill>
                  <a:schemeClr val="tx1"/>
                </a:solidFill>
                <a:latin typeface="+mn-lt"/>
              </a:defRPr>
            </a:lvl7pPr>
            <a:lvl8pPr marL="3429000" indent="-228600" algn="l" rtl="0" eaLnBrk="0" fontAlgn="base" hangingPunct="0">
              <a:lnSpc>
                <a:spcPct val="130000"/>
              </a:lnSpc>
              <a:spcBef>
                <a:spcPct val="20000"/>
              </a:spcBef>
              <a:spcAft>
                <a:spcPct val="0"/>
              </a:spcAft>
              <a:buChar char="»"/>
              <a:defRPr sz="2000">
                <a:solidFill>
                  <a:schemeClr val="tx1"/>
                </a:solidFill>
                <a:latin typeface="+mn-lt"/>
              </a:defRPr>
            </a:lvl8pPr>
            <a:lvl9pPr marL="3886200" indent="-228600" algn="l" rtl="0" eaLnBrk="0" fontAlgn="base" hangingPunct="0">
              <a:lnSpc>
                <a:spcPct val="130000"/>
              </a:lnSpc>
              <a:spcBef>
                <a:spcPct val="20000"/>
              </a:spcBef>
              <a:spcAft>
                <a:spcPct val="0"/>
              </a:spcAft>
              <a:buChar char="»"/>
              <a:defRPr sz="2000">
                <a:solidFill>
                  <a:schemeClr val="tx1"/>
                </a:solidFill>
                <a:latin typeface="+mn-lt"/>
              </a:defRPr>
            </a:lvl9pPr>
          </a:lstStyle>
          <a:p>
            <a:pPr marL="0" indent="0">
              <a:buFontTx/>
              <a:buNone/>
            </a:pPr>
            <a:r>
              <a:rPr lang="en-US" sz="1800" b="1" kern="0" dirty="0" smtClean="0">
                <a:solidFill>
                  <a:srgbClr val="FF0000"/>
                </a:solidFill>
              </a:rPr>
              <a:t>ton*km </a:t>
            </a:r>
            <a:r>
              <a:rPr lang="en-US" sz="1800" kern="0" dirty="0" smtClean="0"/>
              <a:t>(mile*km)</a:t>
            </a:r>
          </a:p>
          <a:p>
            <a:pPr marL="0" indent="0">
              <a:buFontTx/>
              <a:buNone/>
            </a:pPr>
            <a:r>
              <a:rPr lang="en-US" sz="1800" kern="0" dirty="0" smtClean="0"/>
              <a:t>-&gt; one </a:t>
            </a:r>
            <a:r>
              <a:rPr lang="en-US" sz="1800" kern="0" dirty="0" smtClean="0"/>
              <a:t>tone </a:t>
            </a:r>
            <a:r>
              <a:rPr lang="en-US" sz="1800" kern="0" dirty="0" smtClean="0"/>
              <a:t>of goods</a:t>
            </a:r>
            <a:r>
              <a:rPr lang="en-US" sz="1800" kern="0" dirty="0" smtClean="0"/>
              <a:t> </a:t>
            </a:r>
            <a:r>
              <a:rPr lang="en-US" sz="1800" kern="0" dirty="0" smtClean="0"/>
              <a:t>being transported over the distance of one kilometer</a:t>
            </a:r>
            <a:endParaRPr lang="en-US" sz="1800" kern="0" dirty="0"/>
          </a:p>
        </p:txBody>
      </p:sp>
    </p:spTree>
    <p:extLst>
      <p:ext uri="{BB962C8B-B14F-4D97-AF65-F5344CB8AC3E}">
        <p14:creationId xmlns:p14="http://schemas.microsoft.com/office/powerpoint/2010/main" val="213415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2763" y="2706648"/>
            <a:ext cx="2088232" cy="461665"/>
          </a:xfrm>
          <a:prstGeom prst="rect">
            <a:avLst/>
          </a:prstGeom>
          <a:noFill/>
        </p:spPr>
        <p:txBody>
          <a:bodyPr wrap="square" rtlCol="0">
            <a:spAutoFit/>
          </a:bodyPr>
          <a:lstStyle/>
          <a:p>
            <a:r>
              <a:rPr lang="en-US" dirty="0" smtClean="0">
                <a:solidFill>
                  <a:schemeClr val="tx1">
                    <a:lumMod val="75000"/>
                    <a:lumOff val="25000"/>
                  </a:schemeClr>
                </a:solidFill>
                <a:latin typeface="+mj-lt"/>
              </a:rPr>
              <a:t>Global</a:t>
            </a:r>
            <a:endParaRPr lang="en-US" dirty="0">
              <a:solidFill>
                <a:schemeClr val="tx1">
                  <a:lumMod val="75000"/>
                  <a:lumOff val="25000"/>
                </a:schemeClr>
              </a:solidFill>
              <a:latin typeface="+mj-lt"/>
            </a:endParaRPr>
          </a:p>
        </p:txBody>
      </p:sp>
      <p:sp>
        <p:nvSpPr>
          <p:cNvPr id="8" name="TextBox 7"/>
          <p:cNvSpPr txBox="1"/>
          <p:nvPr/>
        </p:nvSpPr>
        <p:spPr>
          <a:xfrm>
            <a:off x="423046" y="3750088"/>
            <a:ext cx="2307667" cy="461665"/>
          </a:xfrm>
          <a:prstGeom prst="rect">
            <a:avLst/>
          </a:prstGeom>
          <a:noFill/>
        </p:spPr>
        <p:txBody>
          <a:bodyPr wrap="square" rtlCol="0">
            <a:spAutoFit/>
          </a:bodyPr>
          <a:lstStyle/>
          <a:p>
            <a:r>
              <a:rPr lang="en-US" dirty="0" smtClean="0">
                <a:solidFill>
                  <a:schemeClr val="tx1">
                    <a:lumMod val="75000"/>
                    <a:lumOff val="25000"/>
                  </a:schemeClr>
                </a:solidFill>
                <a:latin typeface="+mj-lt"/>
              </a:rPr>
              <a:t>Continent level</a:t>
            </a:r>
            <a:endParaRPr lang="en-US" dirty="0">
              <a:solidFill>
                <a:schemeClr val="tx1">
                  <a:lumMod val="75000"/>
                  <a:lumOff val="25000"/>
                </a:schemeClr>
              </a:solidFill>
              <a:latin typeface="+mj-lt"/>
            </a:endParaRPr>
          </a:p>
        </p:txBody>
      </p:sp>
      <p:sp>
        <p:nvSpPr>
          <p:cNvPr id="9" name="TextBox 8"/>
          <p:cNvSpPr txBox="1"/>
          <p:nvPr/>
        </p:nvSpPr>
        <p:spPr>
          <a:xfrm>
            <a:off x="532763" y="4783003"/>
            <a:ext cx="2088232" cy="461665"/>
          </a:xfrm>
          <a:prstGeom prst="rect">
            <a:avLst/>
          </a:prstGeom>
          <a:noFill/>
        </p:spPr>
        <p:txBody>
          <a:bodyPr wrap="square" rtlCol="0">
            <a:spAutoFit/>
          </a:bodyPr>
          <a:lstStyle/>
          <a:p>
            <a:r>
              <a:rPr lang="en-US" dirty="0" smtClean="0">
                <a:solidFill>
                  <a:schemeClr val="tx1">
                    <a:lumMod val="75000"/>
                    <a:lumOff val="25000"/>
                  </a:schemeClr>
                </a:solidFill>
                <a:latin typeface="+mj-lt"/>
              </a:rPr>
              <a:t>National level</a:t>
            </a:r>
            <a:endParaRPr lang="en-US" dirty="0">
              <a:solidFill>
                <a:schemeClr val="tx1">
                  <a:lumMod val="75000"/>
                  <a:lumOff val="25000"/>
                </a:schemeClr>
              </a:solidFill>
              <a:latin typeface="+mj-lt"/>
            </a:endParaRPr>
          </a:p>
        </p:txBody>
      </p:sp>
      <p:sp>
        <p:nvSpPr>
          <p:cNvPr id="10" name="TextBox 9"/>
          <p:cNvSpPr txBox="1"/>
          <p:nvPr/>
        </p:nvSpPr>
        <p:spPr>
          <a:xfrm>
            <a:off x="2961212" y="1648866"/>
            <a:ext cx="2088232" cy="830997"/>
          </a:xfrm>
          <a:prstGeom prst="rect">
            <a:avLst/>
          </a:prstGeom>
          <a:noFill/>
        </p:spPr>
        <p:txBody>
          <a:bodyPr wrap="square" rtlCol="0">
            <a:spAutoFit/>
          </a:bodyPr>
          <a:lstStyle/>
          <a:p>
            <a:r>
              <a:rPr lang="en-US" dirty="0" smtClean="0">
                <a:solidFill>
                  <a:schemeClr val="tx1">
                    <a:lumMod val="75000"/>
                    <a:lumOff val="25000"/>
                  </a:schemeClr>
                </a:solidFill>
                <a:latin typeface="+mj-lt"/>
              </a:rPr>
              <a:t>Economic activities</a:t>
            </a:r>
            <a:endParaRPr lang="en-US" dirty="0">
              <a:solidFill>
                <a:schemeClr val="tx1">
                  <a:lumMod val="75000"/>
                  <a:lumOff val="25000"/>
                </a:schemeClr>
              </a:solidFill>
              <a:latin typeface="+mj-lt"/>
            </a:endParaRPr>
          </a:p>
        </p:txBody>
      </p:sp>
      <p:sp>
        <p:nvSpPr>
          <p:cNvPr id="11" name="TextBox 10"/>
          <p:cNvSpPr txBox="1"/>
          <p:nvPr/>
        </p:nvSpPr>
        <p:spPr>
          <a:xfrm>
            <a:off x="5060208" y="1788900"/>
            <a:ext cx="2088232" cy="461665"/>
          </a:xfrm>
          <a:prstGeom prst="rect">
            <a:avLst/>
          </a:prstGeom>
          <a:noFill/>
        </p:spPr>
        <p:txBody>
          <a:bodyPr wrap="square" rtlCol="0">
            <a:spAutoFit/>
          </a:bodyPr>
          <a:lstStyle/>
          <a:p>
            <a:r>
              <a:rPr lang="en-US" dirty="0" smtClean="0">
                <a:solidFill>
                  <a:schemeClr val="tx1">
                    <a:lumMod val="75000"/>
                    <a:lumOff val="25000"/>
                  </a:schemeClr>
                </a:solidFill>
                <a:latin typeface="+mj-lt"/>
              </a:rPr>
              <a:t>Products</a:t>
            </a:r>
            <a:endParaRPr lang="en-US" dirty="0">
              <a:solidFill>
                <a:schemeClr val="tx1">
                  <a:lumMod val="75000"/>
                  <a:lumOff val="25000"/>
                </a:schemeClr>
              </a:solidFill>
              <a:latin typeface="+mj-lt"/>
            </a:endParaRPr>
          </a:p>
        </p:txBody>
      </p:sp>
      <p:sp>
        <p:nvSpPr>
          <p:cNvPr id="12" name="TextBox 11"/>
          <p:cNvSpPr txBox="1"/>
          <p:nvPr/>
        </p:nvSpPr>
        <p:spPr>
          <a:xfrm>
            <a:off x="7159205" y="1788900"/>
            <a:ext cx="2088232" cy="461665"/>
          </a:xfrm>
          <a:prstGeom prst="rect">
            <a:avLst/>
          </a:prstGeom>
          <a:noFill/>
        </p:spPr>
        <p:txBody>
          <a:bodyPr wrap="square" rtlCol="0">
            <a:spAutoFit/>
          </a:bodyPr>
          <a:lstStyle/>
          <a:p>
            <a:r>
              <a:rPr lang="en-US" dirty="0" smtClean="0">
                <a:solidFill>
                  <a:schemeClr val="tx1">
                    <a:lumMod val="75000"/>
                    <a:lumOff val="25000"/>
                  </a:schemeClr>
                </a:solidFill>
                <a:latin typeface="+mj-lt"/>
              </a:rPr>
              <a:t>Transport</a:t>
            </a:r>
            <a:endParaRPr lang="en-US" dirty="0">
              <a:solidFill>
                <a:schemeClr val="tx1">
                  <a:lumMod val="75000"/>
                  <a:lumOff val="25000"/>
                </a:schemeClr>
              </a:solidFill>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val="3096829121"/>
              </p:ext>
            </p:extLst>
          </p:nvPr>
        </p:nvGraphicFramePr>
        <p:xfrm>
          <a:off x="7471801" y="3695189"/>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SCGT (US)&amp;</a:t>
                      </a:r>
                    </a:p>
                    <a:p>
                      <a:pPr algn="ctr"/>
                      <a:r>
                        <a:rPr lang="de-CH" dirty="0" smtClean="0"/>
                        <a:t>NST (EU)</a:t>
                      </a:r>
                      <a:endParaRPr lang="en-GB" dirty="0"/>
                    </a:p>
                  </a:txBody>
                  <a:tcPr anchor="ctr">
                    <a:pattFill prst="pct40">
                      <a:fgClr>
                        <a:schemeClr val="accent1"/>
                      </a:fgClr>
                      <a:bgClr>
                        <a:schemeClr val="bg1"/>
                      </a:bgClr>
                    </a:patt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77589131"/>
              </p:ext>
            </p:extLst>
          </p:nvPr>
        </p:nvGraphicFramePr>
        <p:xfrm>
          <a:off x="3273808" y="3695189"/>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NACE</a:t>
                      </a:r>
                      <a:endParaRPr lang="en-GB" dirty="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28414736"/>
              </p:ext>
            </p:extLst>
          </p:nvPr>
        </p:nvGraphicFramePr>
        <p:xfrm>
          <a:off x="5372804" y="3695189"/>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CPA</a:t>
                      </a:r>
                      <a:endParaRPr lang="en-GB" dirty="0"/>
                    </a:p>
                  </a:txBody>
                  <a:tcPr anchor="c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292355728"/>
              </p:ext>
            </p:extLst>
          </p:nvPr>
        </p:nvGraphicFramePr>
        <p:xfrm>
          <a:off x="3273808" y="4732104"/>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NOGA</a:t>
                      </a:r>
                      <a:endParaRPr lang="en-GB" dirty="0"/>
                    </a:p>
                  </a:txBody>
                  <a:tcPr anchor="ctr">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552405425"/>
              </p:ext>
            </p:extLst>
          </p:nvPr>
        </p:nvGraphicFramePr>
        <p:xfrm>
          <a:off x="5372804" y="4732104"/>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National version</a:t>
                      </a:r>
                      <a:endParaRPr lang="en-GB" dirty="0"/>
                    </a:p>
                  </a:txBody>
                  <a:tcPr anchor="ctr">
                    <a:noFill/>
                  </a:tcPr>
                </a:tc>
              </a:tr>
            </a:tbl>
          </a:graphicData>
        </a:graphic>
      </p:graphicFrame>
      <p:sp>
        <p:nvSpPr>
          <p:cNvPr id="24" name="Rectangle 23"/>
          <p:cNvSpPr/>
          <p:nvPr/>
        </p:nvSpPr>
        <p:spPr bwMode="auto">
          <a:xfrm>
            <a:off x="7339225" y="2528614"/>
            <a:ext cx="1728192" cy="3091135"/>
          </a:xfrm>
          <a:prstGeom prst="rect">
            <a:avLst/>
          </a:prstGeom>
          <a:noFill/>
          <a:ln w="25400" cap="sq" cmpd="sng" algn="ctr">
            <a:solidFill>
              <a:srgbClr val="FF0000"/>
            </a:solidFill>
            <a:prstDash val="dash"/>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lumMod val="75000"/>
                  <a:lumOff val="25000"/>
                </a:schemeClr>
              </a:solidFill>
              <a:effectLst/>
              <a:latin typeface="+mj-lt"/>
            </a:endParaRPr>
          </a:p>
        </p:txBody>
      </p:sp>
      <p:graphicFrame>
        <p:nvGraphicFramePr>
          <p:cNvPr id="26" name="Table 25"/>
          <p:cNvGraphicFramePr>
            <a:graphicFrameLocks noGrp="1"/>
          </p:cNvGraphicFramePr>
          <p:nvPr>
            <p:extLst>
              <p:ext uri="{D42A27DB-BD31-4B8C-83A1-F6EECF244321}">
                <p14:modId xmlns:p14="http://schemas.microsoft.com/office/powerpoint/2010/main" val="2882003999"/>
              </p:ext>
            </p:extLst>
          </p:nvPr>
        </p:nvGraphicFramePr>
        <p:xfrm>
          <a:off x="7471801" y="4732104"/>
          <a:ext cx="1463040" cy="731520"/>
        </p:xfrm>
        <a:graphic>
          <a:graphicData uri="http://schemas.openxmlformats.org/drawingml/2006/table">
            <a:tbl>
              <a:tblPr firstRow="1" bandRow="1">
                <a:tableStyleId>{5940675A-B579-460E-94D1-54222C63F5DA}</a:tableStyleId>
              </a:tblPr>
              <a:tblGrid>
                <a:gridCol w="1463040"/>
              </a:tblGrid>
              <a:tr h="731520">
                <a:tc>
                  <a:txBody>
                    <a:bodyPr/>
                    <a:lstStyle/>
                    <a:p>
                      <a:pPr algn="ctr"/>
                      <a:r>
                        <a:rPr lang="de-CH" dirty="0" smtClean="0"/>
                        <a:t>National</a:t>
                      </a:r>
                      <a:r>
                        <a:rPr lang="de-CH" baseline="0" dirty="0" smtClean="0"/>
                        <a:t> statistics</a:t>
                      </a:r>
                      <a:endParaRPr lang="en-GB" dirty="0"/>
                    </a:p>
                  </a:txBody>
                  <a:tcPr anchor="ctr">
                    <a:pattFill prst="pct40">
                      <a:fgClr>
                        <a:srgbClr val="FFFFFF"/>
                      </a:fgClr>
                      <a:bgClr>
                        <a:srgbClr val="FF0000"/>
                      </a:bgClr>
                    </a:pattFill>
                  </a:tcPr>
                </a:tc>
              </a:tr>
            </a:tbl>
          </a:graphicData>
        </a:graphic>
      </p:graphicFrame>
      <p:sp>
        <p:nvSpPr>
          <p:cNvPr id="31" name="Rectangle 30"/>
          <p:cNvSpPr/>
          <p:nvPr/>
        </p:nvSpPr>
        <p:spPr bwMode="auto">
          <a:xfrm rot="16200000">
            <a:off x="4530949" y="1122043"/>
            <a:ext cx="1020266" cy="3833409"/>
          </a:xfrm>
          <a:prstGeom prst="rect">
            <a:avLst/>
          </a:prstGeom>
          <a:noFill/>
          <a:ln w="25400" cap="sq" cmpd="sng" algn="ctr">
            <a:solidFill>
              <a:schemeClr val="accent1">
                <a:lumMod val="50000"/>
              </a:schemeClr>
            </a:solidFill>
            <a:prstDash val="dash"/>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lumMod val="75000"/>
                  <a:lumOff val="25000"/>
                </a:schemeClr>
              </a:solidFill>
              <a:effectLst/>
              <a:latin typeface="+mj-lt"/>
            </a:endParaRPr>
          </a:p>
        </p:txBody>
      </p:sp>
      <p:graphicFrame>
        <p:nvGraphicFramePr>
          <p:cNvPr id="21" name="Table 20"/>
          <p:cNvGraphicFramePr>
            <a:graphicFrameLocks noGrp="1"/>
          </p:cNvGraphicFramePr>
          <p:nvPr>
            <p:extLst>
              <p:ext uri="{D42A27DB-BD31-4B8C-83A1-F6EECF244321}">
                <p14:modId xmlns:p14="http://schemas.microsoft.com/office/powerpoint/2010/main" val="7368060"/>
              </p:ext>
            </p:extLst>
          </p:nvPr>
        </p:nvGraphicFramePr>
        <p:xfrm>
          <a:off x="3273808" y="2673725"/>
          <a:ext cx="1463039" cy="743414"/>
        </p:xfrm>
        <a:graphic>
          <a:graphicData uri="http://schemas.openxmlformats.org/drawingml/2006/table">
            <a:tbl>
              <a:tblPr firstRow="1" bandRow="1">
                <a:tableStyleId>{5940675A-B579-460E-94D1-54222C63F5DA}</a:tableStyleId>
              </a:tblPr>
              <a:tblGrid>
                <a:gridCol w="1463039"/>
              </a:tblGrid>
              <a:tr h="743414">
                <a:tc>
                  <a:txBody>
                    <a:bodyPr/>
                    <a:lstStyle/>
                    <a:p>
                      <a:pPr algn="ctr"/>
                      <a:r>
                        <a:rPr lang="de-CH" dirty="0" smtClean="0"/>
                        <a:t>ISIC</a:t>
                      </a:r>
                      <a:endParaRPr lang="en-GB" dirty="0"/>
                    </a:p>
                  </a:txBody>
                  <a:tcPr anchor="ctr">
                    <a:pattFill prst="pct20">
                      <a:fgClr>
                        <a:schemeClr val="accent1"/>
                      </a:fgClr>
                      <a:bgClr>
                        <a:schemeClr val="bg1"/>
                      </a:bgClr>
                    </a:patt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50689236"/>
              </p:ext>
            </p:extLst>
          </p:nvPr>
        </p:nvGraphicFramePr>
        <p:xfrm>
          <a:off x="5372804" y="2673725"/>
          <a:ext cx="1463039" cy="743414"/>
        </p:xfrm>
        <a:graphic>
          <a:graphicData uri="http://schemas.openxmlformats.org/drawingml/2006/table">
            <a:tbl>
              <a:tblPr firstRow="1" bandRow="1">
                <a:tableStyleId>{5940675A-B579-460E-94D1-54222C63F5DA}</a:tableStyleId>
              </a:tblPr>
              <a:tblGrid>
                <a:gridCol w="1463039"/>
              </a:tblGrid>
              <a:tr h="743414">
                <a:tc>
                  <a:txBody>
                    <a:bodyPr/>
                    <a:lstStyle/>
                    <a:p>
                      <a:pPr algn="ctr"/>
                      <a:r>
                        <a:rPr lang="de-CH" dirty="0" smtClean="0"/>
                        <a:t>CPC</a:t>
                      </a:r>
                      <a:endParaRPr lang="en-GB" dirty="0"/>
                    </a:p>
                  </a:txBody>
                  <a:tcPr anchor="ctr">
                    <a:pattFill prst="pct25">
                      <a:fgClr>
                        <a:srgbClr val="FFFFFF"/>
                      </a:fgClr>
                      <a:bgClr>
                        <a:srgbClr val="FF0000"/>
                      </a:bgClr>
                    </a:pattFill>
                  </a:tcPr>
                </a:tc>
              </a:tr>
            </a:tbl>
          </a:graphicData>
        </a:graphic>
      </p:graphicFrame>
      <p:sp>
        <p:nvSpPr>
          <p:cNvPr id="25" name="Title 1"/>
          <p:cNvSpPr>
            <a:spLocks noGrp="1"/>
          </p:cNvSpPr>
          <p:nvPr>
            <p:ph type="title"/>
          </p:nvPr>
        </p:nvSpPr>
        <p:spPr>
          <a:xfrm>
            <a:off x="304804" y="217181"/>
            <a:ext cx="7088188" cy="861774"/>
          </a:xfrm>
        </p:spPr>
        <p:txBody>
          <a:bodyPr/>
          <a:lstStyle/>
          <a:p>
            <a:r>
              <a:rPr lang="en-GB" dirty="0" smtClean="0"/>
              <a:t>Transport data availability</a:t>
            </a:r>
            <a:br>
              <a:rPr lang="en-GB" dirty="0" smtClean="0"/>
            </a:br>
            <a:r>
              <a:rPr lang="en-GB" sz="2000" dirty="0" smtClean="0"/>
              <a:t>Classification</a:t>
            </a:r>
            <a:endParaRPr lang="en-GB" dirty="0"/>
          </a:p>
        </p:txBody>
      </p:sp>
    </p:spTree>
    <p:extLst>
      <p:ext uri="{BB962C8B-B14F-4D97-AF65-F5344CB8AC3E}">
        <p14:creationId xmlns:p14="http://schemas.microsoft.com/office/powerpoint/2010/main" val="320574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1000"/>
                                        <p:tgtEl>
                                          <p:spTgt spid="31"/>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4"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226535"/>
            <a:ext cx="7088188" cy="861774"/>
          </a:xfrm>
        </p:spPr>
        <p:txBody>
          <a:bodyPr/>
          <a:lstStyle/>
          <a:p>
            <a:r>
              <a:rPr lang="en-GB" dirty="0" smtClean="0"/>
              <a:t>Global transport model ecoinvent v3 </a:t>
            </a:r>
            <a:br>
              <a:rPr lang="en-GB" dirty="0" smtClean="0"/>
            </a:br>
            <a:r>
              <a:rPr lang="en-GB" sz="2000" dirty="0" smtClean="0"/>
              <a:t>Construction of the global transport model</a:t>
            </a:r>
            <a:endParaRPr lang="en-GB" dirty="0"/>
          </a:p>
        </p:txBody>
      </p:sp>
      <p:sp>
        <p:nvSpPr>
          <p:cNvPr id="10" name="TextBox 9"/>
          <p:cNvSpPr txBox="1"/>
          <p:nvPr/>
        </p:nvSpPr>
        <p:spPr>
          <a:xfrm>
            <a:off x="4929974" y="1845253"/>
            <a:ext cx="1224136" cy="400110"/>
          </a:xfrm>
          <a:prstGeom prst="rect">
            <a:avLst/>
          </a:prstGeom>
          <a:noFill/>
        </p:spPr>
        <p:txBody>
          <a:bodyPr wrap="square" rtlCol="0">
            <a:spAutoFit/>
          </a:bodyPr>
          <a:lstStyle/>
          <a:p>
            <a:r>
              <a:rPr lang="de-CH" sz="2000" dirty="0" smtClean="0">
                <a:latin typeface="+mj-lt"/>
              </a:rPr>
              <a:t>ISIC</a:t>
            </a:r>
            <a:endParaRPr lang="en-GB" sz="2000" dirty="0">
              <a:latin typeface="+mj-lt"/>
            </a:endParaRPr>
          </a:p>
        </p:txBody>
      </p:sp>
      <p:sp>
        <p:nvSpPr>
          <p:cNvPr id="11" name="TextBox 10"/>
          <p:cNvSpPr txBox="1"/>
          <p:nvPr/>
        </p:nvSpPr>
        <p:spPr>
          <a:xfrm>
            <a:off x="6477309" y="1845253"/>
            <a:ext cx="1224136" cy="400110"/>
          </a:xfrm>
          <a:prstGeom prst="rect">
            <a:avLst/>
          </a:prstGeom>
          <a:noFill/>
        </p:spPr>
        <p:txBody>
          <a:bodyPr wrap="square" rtlCol="0">
            <a:spAutoFit/>
          </a:bodyPr>
          <a:lstStyle/>
          <a:p>
            <a:r>
              <a:rPr lang="de-CH" sz="2000" dirty="0" smtClean="0">
                <a:latin typeface="+mj-lt"/>
              </a:rPr>
              <a:t>CPC</a:t>
            </a:r>
            <a:endParaRPr lang="en-GB" sz="2000" dirty="0">
              <a:latin typeface="+mj-lt"/>
            </a:endParaRPr>
          </a:p>
        </p:txBody>
      </p:sp>
      <p:sp>
        <p:nvSpPr>
          <p:cNvPr id="12" name="TextBox 11"/>
          <p:cNvSpPr txBox="1"/>
          <p:nvPr/>
        </p:nvSpPr>
        <p:spPr>
          <a:xfrm>
            <a:off x="3439019" y="1452692"/>
            <a:ext cx="1126142" cy="854080"/>
          </a:xfrm>
          <a:prstGeom prst="rect">
            <a:avLst/>
          </a:prstGeom>
          <a:noFill/>
        </p:spPr>
        <p:txBody>
          <a:bodyPr wrap="square" rtlCol="0">
            <a:spAutoFit/>
          </a:bodyPr>
          <a:lstStyle/>
          <a:p>
            <a:pPr>
              <a:lnSpc>
                <a:spcPct val="110000"/>
              </a:lnSpc>
            </a:pPr>
            <a:r>
              <a:rPr lang="en-GB" sz="1500" dirty="0" smtClean="0">
                <a:latin typeface="+mj-lt"/>
              </a:rPr>
              <a:t>EU transport data</a:t>
            </a:r>
            <a:endParaRPr lang="en-GB" sz="1500" dirty="0">
              <a:latin typeface="+mj-lt"/>
            </a:endParaRPr>
          </a:p>
        </p:txBody>
      </p:sp>
      <p:sp>
        <p:nvSpPr>
          <p:cNvPr id="13" name="TextBox 12"/>
          <p:cNvSpPr txBox="1"/>
          <p:nvPr/>
        </p:nvSpPr>
        <p:spPr>
          <a:xfrm>
            <a:off x="1872221" y="1452692"/>
            <a:ext cx="1176446" cy="854080"/>
          </a:xfrm>
          <a:prstGeom prst="rect">
            <a:avLst/>
          </a:prstGeom>
          <a:noFill/>
        </p:spPr>
        <p:txBody>
          <a:bodyPr wrap="square" rtlCol="0">
            <a:spAutoFit/>
          </a:bodyPr>
          <a:lstStyle/>
          <a:p>
            <a:pPr>
              <a:lnSpc>
                <a:spcPct val="110000"/>
              </a:lnSpc>
            </a:pPr>
            <a:r>
              <a:rPr lang="en-GB" sz="1500" dirty="0" smtClean="0">
                <a:latin typeface="+mj-lt"/>
              </a:rPr>
              <a:t>USA</a:t>
            </a:r>
          </a:p>
          <a:p>
            <a:pPr>
              <a:lnSpc>
                <a:spcPct val="110000"/>
              </a:lnSpc>
            </a:pPr>
            <a:r>
              <a:rPr lang="en-GB" sz="1500" dirty="0" smtClean="0">
                <a:latin typeface="+mj-lt"/>
              </a:rPr>
              <a:t>transport data</a:t>
            </a:r>
            <a:endParaRPr lang="en-GB" sz="1500" dirty="0">
              <a:latin typeface="+mj-lt"/>
            </a:endParaRPr>
          </a:p>
        </p:txBody>
      </p:sp>
      <p:sp>
        <p:nvSpPr>
          <p:cNvPr id="14" name="TextBox 13"/>
          <p:cNvSpPr txBox="1"/>
          <p:nvPr/>
        </p:nvSpPr>
        <p:spPr>
          <a:xfrm>
            <a:off x="7884820" y="1883726"/>
            <a:ext cx="1503784" cy="323165"/>
          </a:xfrm>
          <a:prstGeom prst="rect">
            <a:avLst/>
          </a:prstGeom>
          <a:noFill/>
        </p:spPr>
        <p:txBody>
          <a:bodyPr wrap="square" rtlCol="0">
            <a:spAutoFit/>
          </a:bodyPr>
          <a:lstStyle/>
          <a:p>
            <a:r>
              <a:rPr lang="de-CH" sz="1500" dirty="0">
                <a:latin typeface="+mj-lt"/>
              </a:rPr>
              <a:t>e</a:t>
            </a:r>
            <a:r>
              <a:rPr lang="de-CH" sz="1500" dirty="0" smtClean="0">
                <a:latin typeface="+mj-lt"/>
              </a:rPr>
              <a:t>coinvent v3</a:t>
            </a:r>
            <a:endParaRPr lang="en-GB" sz="1500" dirty="0">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424987295"/>
              </p:ext>
            </p:extLst>
          </p:nvPr>
        </p:nvGraphicFramePr>
        <p:xfrm>
          <a:off x="387018"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1</a:t>
                      </a:r>
                      <a:endParaRPr lang="en-GB" dirty="0"/>
                    </a:p>
                  </a:txBody>
                  <a:tcPr anchor="ctr"/>
                </a:tc>
              </a:tr>
            </a:tbl>
          </a:graphicData>
        </a:graphic>
      </p:graphicFrame>
      <p:sp>
        <p:nvSpPr>
          <p:cNvPr id="16" name="TextBox 15"/>
          <p:cNvSpPr txBox="1"/>
          <p:nvPr/>
        </p:nvSpPr>
        <p:spPr>
          <a:xfrm>
            <a:off x="326142" y="1452692"/>
            <a:ext cx="1224136" cy="834780"/>
          </a:xfrm>
          <a:prstGeom prst="rect">
            <a:avLst/>
          </a:prstGeom>
          <a:noFill/>
        </p:spPr>
        <p:txBody>
          <a:bodyPr wrap="square" rtlCol="0">
            <a:spAutoFit/>
          </a:bodyPr>
          <a:lstStyle/>
          <a:p>
            <a:pPr>
              <a:lnSpc>
                <a:spcPct val="110000"/>
              </a:lnSpc>
            </a:pPr>
            <a:r>
              <a:rPr lang="en-GB" sz="1500" dirty="0" smtClean="0">
                <a:latin typeface="+mj-lt"/>
              </a:rPr>
              <a:t>total transport in the world</a:t>
            </a:r>
            <a:endParaRPr lang="en-GB" sz="1500" dirty="0">
              <a:latin typeface="+mj-lt"/>
            </a:endParaRPr>
          </a:p>
        </p:txBody>
      </p:sp>
      <p:graphicFrame>
        <p:nvGraphicFramePr>
          <p:cNvPr id="27" name="Table 26"/>
          <p:cNvGraphicFramePr>
            <a:graphicFrameLocks noGrp="1"/>
          </p:cNvGraphicFramePr>
          <p:nvPr>
            <p:extLst>
              <p:ext uri="{D42A27DB-BD31-4B8C-83A1-F6EECF244321}">
                <p14:modId xmlns:p14="http://schemas.microsoft.com/office/powerpoint/2010/main" val="1117526080"/>
              </p:ext>
            </p:extLst>
          </p:nvPr>
        </p:nvGraphicFramePr>
        <p:xfrm>
          <a:off x="1928664"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175</a:t>
                      </a:r>
                      <a:endParaRPr lang="en-GB" dirty="0"/>
                    </a:p>
                  </a:txBody>
                  <a:tcPr anchor="ctr">
                    <a:pattFill prst="pct10">
                      <a:fgClr>
                        <a:schemeClr val="accent1"/>
                      </a:fgClr>
                      <a:bgClr>
                        <a:schemeClr val="bg1"/>
                      </a:bgClr>
                    </a:patt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209063820"/>
              </p:ext>
            </p:extLst>
          </p:nvPr>
        </p:nvGraphicFramePr>
        <p:xfrm>
          <a:off x="3470310"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20</a:t>
                      </a:r>
                      <a:endParaRPr lang="en-GB" dirty="0"/>
                    </a:p>
                  </a:txBody>
                  <a:tcPr anchor="ctr">
                    <a:pattFill prst="pct5">
                      <a:fgClr>
                        <a:schemeClr val="accent1"/>
                      </a:fgClr>
                      <a:bgClr>
                        <a:schemeClr val="bg1"/>
                      </a:bgClr>
                    </a:patt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5781346"/>
              </p:ext>
            </p:extLst>
          </p:nvPr>
        </p:nvGraphicFramePr>
        <p:xfrm>
          <a:off x="5017645"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&gt;460</a:t>
                      </a:r>
                      <a:endParaRPr lang="en-GB" dirty="0"/>
                    </a:p>
                  </a:txBody>
                  <a:tcPr anchor="ctr">
                    <a:pattFill prst="pct20">
                      <a:fgClr>
                        <a:schemeClr val="accent1"/>
                      </a:fgClr>
                      <a:bgClr>
                        <a:schemeClr val="bg1"/>
                      </a:bgClr>
                    </a:patt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02347747"/>
              </p:ext>
            </p:extLst>
          </p:nvPr>
        </p:nvGraphicFramePr>
        <p:xfrm>
          <a:off x="6564980"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&gt;4590</a:t>
                      </a:r>
                      <a:endParaRPr lang="en-GB" dirty="0"/>
                    </a:p>
                  </a:txBody>
                  <a:tcPr anchor="ctr">
                    <a:pattFill prst="pct25">
                      <a:fgClr>
                        <a:srgbClr val="FFFFFF"/>
                      </a:fgClr>
                      <a:bgClr>
                        <a:srgbClr val="FF0000"/>
                      </a:bgClr>
                    </a:patt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234537252"/>
              </p:ext>
            </p:extLst>
          </p:nvPr>
        </p:nvGraphicFramePr>
        <p:xfrm>
          <a:off x="8112315" y="2725821"/>
          <a:ext cx="1069752" cy="2160240"/>
        </p:xfrm>
        <a:graphic>
          <a:graphicData uri="http://schemas.openxmlformats.org/drawingml/2006/table">
            <a:tbl>
              <a:tblPr firstRow="1" bandRow="1">
                <a:tableStyleId>{5940675A-B579-460E-94D1-54222C63F5DA}</a:tableStyleId>
              </a:tblPr>
              <a:tblGrid>
                <a:gridCol w="1069752"/>
              </a:tblGrid>
              <a:tr h="2160240">
                <a:tc>
                  <a:txBody>
                    <a:bodyPr/>
                    <a:lstStyle/>
                    <a:p>
                      <a:pPr algn="ctr"/>
                      <a:r>
                        <a:rPr lang="de-CH" dirty="0" smtClean="0"/>
                        <a:t>&gt;2800</a:t>
                      </a:r>
                      <a:endParaRPr lang="en-GB" dirty="0"/>
                    </a:p>
                  </a:txBody>
                  <a:tcPr anchor="ctr">
                    <a:pattFill prst="pct70">
                      <a:fgClr>
                        <a:schemeClr val="bg1"/>
                      </a:fgClr>
                      <a:bgClr>
                        <a:schemeClr val="accent1"/>
                      </a:bgClr>
                    </a:pattFill>
                  </a:tcPr>
                </a:tc>
              </a:tr>
            </a:tbl>
          </a:graphicData>
        </a:graphic>
      </p:graphicFrame>
      <p:sp>
        <p:nvSpPr>
          <p:cNvPr id="32" name="TextBox 31"/>
          <p:cNvSpPr txBox="1"/>
          <p:nvPr/>
        </p:nvSpPr>
        <p:spPr>
          <a:xfrm>
            <a:off x="8125213" y="5095823"/>
            <a:ext cx="1069752" cy="701731"/>
          </a:xfrm>
          <a:prstGeom prst="rect">
            <a:avLst/>
          </a:prstGeom>
          <a:noFill/>
        </p:spPr>
        <p:txBody>
          <a:bodyPr wrap="square" rtlCol="0">
            <a:spAutoFit/>
          </a:bodyPr>
          <a:lstStyle/>
          <a:p>
            <a:pPr>
              <a:lnSpc>
                <a:spcPct val="110000"/>
              </a:lnSpc>
            </a:pPr>
            <a:r>
              <a:rPr lang="en-GB" sz="1200" dirty="0" smtClean="0">
                <a:latin typeface="+mj-lt"/>
              </a:rPr>
              <a:t>market for banana /GLO</a:t>
            </a:r>
            <a:endParaRPr lang="en-GB" sz="1200" dirty="0">
              <a:latin typeface="+mj-lt"/>
            </a:endParaRPr>
          </a:p>
        </p:txBody>
      </p:sp>
      <p:sp>
        <p:nvSpPr>
          <p:cNvPr id="33" name="TextBox 32"/>
          <p:cNvSpPr txBox="1"/>
          <p:nvPr/>
        </p:nvSpPr>
        <p:spPr>
          <a:xfrm>
            <a:off x="6590269" y="5188155"/>
            <a:ext cx="1069752" cy="498598"/>
          </a:xfrm>
          <a:prstGeom prst="rect">
            <a:avLst/>
          </a:prstGeom>
          <a:noFill/>
        </p:spPr>
        <p:txBody>
          <a:bodyPr wrap="square" rtlCol="0">
            <a:spAutoFit/>
          </a:bodyPr>
          <a:lstStyle/>
          <a:p>
            <a:pPr>
              <a:lnSpc>
                <a:spcPct val="110000"/>
              </a:lnSpc>
            </a:pPr>
            <a:r>
              <a:rPr lang="en-GB" sz="1200" dirty="0" smtClean="0">
                <a:latin typeface="+mj-lt"/>
              </a:rPr>
              <a:t>01312 Bananas</a:t>
            </a:r>
            <a:endParaRPr lang="en-GB" sz="1200" dirty="0">
              <a:latin typeface="+mj-lt"/>
            </a:endParaRPr>
          </a:p>
        </p:txBody>
      </p:sp>
      <p:sp>
        <p:nvSpPr>
          <p:cNvPr id="34" name="TextBox 33"/>
          <p:cNvSpPr txBox="1"/>
          <p:nvPr/>
        </p:nvSpPr>
        <p:spPr>
          <a:xfrm>
            <a:off x="5052315" y="5060230"/>
            <a:ext cx="1069752" cy="1107996"/>
          </a:xfrm>
          <a:prstGeom prst="rect">
            <a:avLst/>
          </a:prstGeom>
          <a:noFill/>
        </p:spPr>
        <p:txBody>
          <a:bodyPr wrap="square" rtlCol="0">
            <a:spAutoFit/>
          </a:bodyPr>
          <a:lstStyle/>
          <a:p>
            <a:pPr>
              <a:lnSpc>
                <a:spcPct val="110000"/>
              </a:lnSpc>
            </a:pPr>
            <a:r>
              <a:rPr lang="en-GB" sz="1200" dirty="0" smtClean="0">
                <a:latin typeface="+mj-lt"/>
              </a:rPr>
              <a:t>0122 Growing of tropical and subtropical fruits</a:t>
            </a:r>
            <a:endParaRPr lang="en-GB" sz="1200" dirty="0">
              <a:latin typeface="+mj-lt"/>
            </a:endParaRPr>
          </a:p>
        </p:txBody>
      </p:sp>
      <p:sp>
        <p:nvSpPr>
          <p:cNvPr id="35" name="TextBox 34"/>
          <p:cNvSpPr txBox="1"/>
          <p:nvPr/>
        </p:nvSpPr>
        <p:spPr>
          <a:xfrm>
            <a:off x="3376182" y="4967896"/>
            <a:ext cx="1293118" cy="1311128"/>
          </a:xfrm>
          <a:prstGeom prst="rect">
            <a:avLst/>
          </a:prstGeom>
          <a:noFill/>
        </p:spPr>
        <p:txBody>
          <a:bodyPr wrap="square" rtlCol="0">
            <a:spAutoFit/>
          </a:bodyPr>
          <a:lstStyle/>
          <a:p>
            <a:pPr>
              <a:lnSpc>
                <a:spcPct val="110000"/>
              </a:lnSpc>
            </a:pPr>
            <a:r>
              <a:rPr lang="en-GB" sz="1200" dirty="0" smtClean="0">
                <a:latin typeface="+mj-lt"/>
              </a:rPr>
              <a:t>01 Products of agriculture, hunting, and forestry; fish and other fishing products</a:t>
            </a:r>
            <a:endParaRPr lang="en-GB" sz="1200" dirty="0">
              <a:latin typeface="+mj-lt"/>
            </a:endParaRPr>
          </a:p>
        </p:txBody>
      </p:sp>
      <p:sp>
        <p:nvSpPr>
          <p:cNvPr id="36" name="TextBox 35"/>
          <p:cNvSpPr txBox="1"/>
          <p:nvPr/>
        </p:nvSpPr>
        <p:spPr>
          <a:xfrm>
            <a:off x="1816981" y="5195923"/>
            <a:ext cx="1293118" cy="701731"/>
          </a:xfrm>
          <a:prstGeom prst="rect">
            <a:avLst/>
          </a:prstGeom>
          <a:noFill/>
        </p:spPr>
        <p:txBody>
          <a:bodyPr wrap="square" rtlCol="0">
            <a:spAutoFit/>
          </a:bodyPr>
          <a:lstStyle/>
          <a:p>
            <a:pPr>
              <a:lnSpc>
                <a:spcPct val="110000"/>
              </a:lnSpc>
            </a:pPr>
            <a:r>
              <a:rPr lang="en-GB" sz="1200" dirty="0" smtClean="0">
                <a:latin typeface="+mj-lt"/>
              </a:rPr>
              <a:t>03 Other agricultural products</a:t>
            </a:r>
            <a:endParaRPr lang="en-GB" sz="1200" dirty="0">
              <a:latin typeface="+mj-lt"/>
            </a:endParaRPr>
          </a:p>
        </p:txBody>
      </p:sp>
      <p:sp>
        <p:nvSpPr>
          <p:cNvPr id="37" name="Rectangle 36"/>
          <p:cNvSpPr/>
          <p:nvPr/>
        </p:nvSpPr>
        <p:spPr bwMode="auto">
          <a:xfrm>
            <a:off x="1784648" y="2606519"/>
            <a:ext cx="2884652" cy="2375663"/>
          </a:xfrm>
          <a:prstGeom prst="rect">
            <a:avLst/>
          </a:prstGeom>
          <a:noFill/>
          <a:ln w="25400" cap="sq" cmpd="sng" algn="ctr">
            <a:solidFill>
              <a:srgbClr val="FF0000"/>
            </a:solidFill>
            <a:prstDash val="dash"/>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38" name="TextBox 37"/>
          <p:cNvSpPr txBox="1"/>
          <p:nvPr/>
        </p:nvSpPr>
        <p:spPr>
          <a:xfrm>
            <a:off x="2298286" y="2209527"/>
            <a:ext cx="1941633" cy="326949"/>
          </a:xfrm>
          <a:prstGeom prst="rect">
            <a:avLst/>
          </a:prstGeom>
          <a:noFill/>
        </p:spPr>
        <p:txBody>
          <a:bodyPr wrap="square" rtlCol="0">
            <a:spAutoFit/>
          </a:bodyPr>
          <a:lstStyle/>
          <a:p>
            <a:pPr>
              <a:lnSpc>
                <a:spcPct val="110000"/>
              </a:lnSpc>
            </a:pPr>
            <a:r>
              <a:rPr lang="en-GB" sz="1500" dirty="0" smtClean="0">
                <a:solidFill>
                  <a:srgbClr val="FF0000"/>
                </a:solidFill>
                <a:latin typeface="+mj-lt"/>
              </a:rPr>
              <a:t>GLOBAL MODEL</a:t>
            </a:r>
            <a:endParaRPr lang="en-GB" sz="1500" dirty="0">
              <a:solidFill>
                <a:srgbClr val="FF0000"/>
              </a:solidFill>
              <a:latin typeface="+mj-lt"/>
            </a:endParaRPr>
          </a:p>
        </p:txBody>
      </p:sp>
      <p:sp>
        <p:nvSpPr>
          <p:cNvPr id="39" name="Right Arrow 38"/>
          <p:cNvSpPr/>
          <p:nvPr/>
        </p:nvSpPr>
        <p:spPr bwMode="auto">
          <a:xfrm>
            <a:off x="4669300" y="3573016"/>
            <a:ext cx="348345"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40" name="Right Arrow 39"/>
          <p:cNvSpPr/>
          <p:nvPr/>
        </p:nvSpPr>
        <p:spPr bwMode="auto">
          <a:xfrm>
            <a:off x="6096814" y="3573016"/>
            <a:ext cx="2015501" cy="469894"/>
          </a:xfrm>
          <a:prstGeom prst="rightArrow">
            <a:avLst/>
          </a:pr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6" name="Rectangle 25"/>
          <p:cNvSpPr/>
          <p:nvPr/>
        </p:nvSpPr>
        <p:spPr bwMode="auto">
          <a:xfrm>
            <a:off x="5011956" y="2594610"/>
            <a:ext cx="4376648" cy="2375663"/>
          </a:xfrm>
          <a:prstGeom prst="rect">
            <a:avLst/>
          </a:prstGeom>
          <a:noFill/>
          <a:ln w="25400" cap="sq" cmpd="sng" algn="ctr">
            <a:solidFill>
              <a:srgbClr val="FF0000"/>
            </a:solidFill>
            <a:prstDash val="dash"/>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41" name="TextBox 40"/>
          <p:cNvSpPr txBox="1"/>
          <p:nvPr/>
        </p:nvSpPr>
        <p:spPr>
          <a:xfrm>
            <a:off x="5525594" y="2197618"/>
            <a:ext cx="2945882" cy="346249"/>
          </a:xfrm>
          <a:prstGeom prst="rect">
            <a:avLst/>
          </a:prstGeom>
          <a:noFill/>
        </p:spPr>
        <p:txBody>
          <a:bodyPr wrap="square" rtlCol="0">
            <a:spAutoFit/>
          </a:bodyPr>
          <a:lstStyle/>
          <a:p>
            <a:pPr>
              <a:lnSpc>
                <a:spcPct val="110000"/>
              </a:lnSpc>
            </a:pPr>
            <a:r>
              <a:rPr lang="en-GB" sz="1500" dirty="0">
                <a:solidFill>
                  <a:srgbClr val="FF0000"/>
                </a:solidFill>
                <a:latin typeface="+mj-lt"/>
              </a:rPr>
              <a:t>e</a:t>
            </a:r>
            <a:r>
              <a:rPr lang="en-GB" sz="1500" dirty="0" smtClean="0">
                <a:solidFill>
                  <a:srgbClr val="FF0000"/>
                </a:solidFill>
                <a:latin typeface="+mj-lt"/>
              </a:rPr>
              <a:t>coinvent v3</a:t>
            </a:r>
            <a:endParaRPr lang="en-GB" sz="1500" dirty="0">
              <a:solidFill>
                <a:srgbClr val="FF0000"/>
              </a:solidFill>
              <a:latin typeface="+mj-lt"/>
            </a:endParaRPr>
          </a:p>
        </p:txBody>
      </p:sp>
    </p:spTree>
    <p:extLst>
      <p:ext uri="{BB962C8B-B14F-4D97-AF65-F5344CB8AC3E}">
        <p14:creationId xmlns:p14="http://schemas.microsoft.com/office/powerpoint/2010/main" val="148718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26"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76400"/>
            <a:ext cx="9184703" cy="3624808"/>
          </a:xfrm>
        </p:spPr>
        <p:txBody>
          <a:bodyPr/>
          <a:lstStyle/>
          <a:p>
            <a:pPr>
              <a:lnSpc>
                <a:spcPct val="110000"/>
              </a:lnSpc>
              <a:spcBef>
                <a:spcPts val="1200"/>
              </a:spcBef>
            </a:pPr>
            <a:r>
              <a:rPr lang="en-GB" sz="1800" dirty="0" smtClean="0"/>
              <a:t>In ecoinvent v3 every single product has to have </a:t>
            </a:r>
            <a:r>
              <a:rPr lang="en-GB" sz="1800" u="sng" dirty="0" smtClean="0"/>
              <a:t>at least one global market </a:t>
            </a:r>
            <a:r>
              <a:rPr lang="en-GB" sz="1800" dirty="0" smtClean="0"/>
              <a:t>this market will have a transport distances calculated based on </a:t>
            </a:r>
            <a:r>
              <a:rPr lang="en-GB" sz="1800" u="sng" dirty="0" smtClean="0"/>
              <a:t>global model on transport distances </a:t>
            </a:r>
          </a:p>
          <a:p>
            <a:pPr marL="0" indent="0" algn="ctr">
              <a:lnSpc>
                <a:spcPct val="110000"/>
              </a:lnSpc>
              <a:spcBef>
                <a:spcPts val="1200"/>
              </a:spcBef>
              <a:buNone/>
            </a:pPr>
            <a:r>
              <a:rPr lang="en-GB" dirty="0" smtClean="0">
                <a:solidFill>
                  <a:srgbClr val="FF0000"/>
                </a:solidFill>
              </a:rPr>
              <a:t>Is that enough detail?</a:t>
            </a:r>
          </a:p>
          <a:p>
            <a:pPr>
              <a:lnSpc>
                <a:spcPct val="110000"/>
              </a:lnSpc>
              <a:spcBef>
                <a:spcPts val="1200"/>
              </a:spcBef>
            </a:pPr>
            <a:r>
              <a:rPr lang="en-GB" sz="1800" dirty="0" smtClean="0"/>
              <a:t>While many products are traded globally some are traded regionally </a:t>
            </a:r>
          </a:p>
          <a:p>
            <a:pPr lvl="1">
              <a:spcBef>
                <a:spcPts val="600"/>
              </a:spcBef>
            </a:pPr>
            <a:r>
              <a:rPr lang="en-GB" sz="1600" dirty="0" smtClean="0"/>
              <a:t>Construction materials (gravel, concrete, stone)</a:t>
            </a:r>
          </a:p>
          <a:p>
            <a:pPr lvl="1">
              <a:spcBef>
                <a:spcPts val="600"/>
              </a:spcBef>
            </a:pPr>
            <a:r>
              <a:rPr lang="en-GB" sz="1600" dirty="0" smtClean="0"/>
              <a:t>Products with low price and high volumes (tap water)</a:t>
            </a:r>
          </a:p>
          <a:p>
            <a:pPr lvl="1">
              <a:spcBef>
                <a:spcPts val="600"/>
              </a:spcBef>
            </a:pPr>
            <a:r>
              <a:rPr lang="en-GB" sz="1600" dirty="0" smtClean="0"/>
              <a:t>Products which technically cannot be transported (electricity, steam)</a:t>
            </a:r>
          </a:p>
          <a:p>
            <a:pPr lvl="1">
              <a:spcBef>
                <a:spcPts val="600"/>
              </a:spcBef>
            </a:pPr>
            <a:r>
              <a:rPr lang="en-GB" sz="1600" dirty="0" smtClean="0"/>
              <a:t>Waste products </a:t>
            </a:r>
          </a:p>
          <a:p>
            <a:pPr lvl="1">
              <a:spcBef>
                <a:spcPts val="600"/>
              </a:spcBef>
            </a:pPr>
            <a:r>
              <a:rPr lang="en-GB" sz="1600" dirty="0" smtClean="0"/>
              <a:t>Infrastructure (buildings, landfills)</a:t>
            </a:r>
            <a:endParaRPr lang="en-GB" sz="1600" dirty="0"/>
          </a:p>
        </p:txBody>
      </p:sp>
      <p:sp>
        <p:nvSpPr>
          <p:cNvPr id="4" name="Right Arrow 3"/>
          <p:cNvSpPr/>
          <p:nvPr/>
        </p:nvSpPr>
        <p:spPr bwMode="auto">
          <a:xfrm>
            <a:off x="833768" y="5593885"/>
            <a:ext cx="648072" cy="299283"/>
          </a:xfrm>
          <a:prstGeom prst="rightArrow">
            <a:avLst/>
          </a:prstGeom>
          <a:ln>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5" name="TextBox 4"/>
          <p:cNvSpPr txBox="1"/>
          <p:nvPr/>
        </p:nvSpPr>
        <p:spPr>
          <a:xfrm>
            <a:off x="1265816" y="5505000"/>
            <a:ext cx="8001168" cy="477054"/>
          </a:xfrm>
          <a:prstGeom prst="rect">
            <a:avLst/>
          </a:prstGeom>
          <a:noFill/>
        </p:spPr>
        <p:txBody>
          <a:bodyPr wrap="square" rtlCol="0">
            <a:spAutoFit/>
          </a:bodyPr>
          <a:lstStyle/>
          <a:p>
            <a:r>
              <a:rPr lang="en-GB" sz="2500" dirty="0" smtClean="0">
                <a:solidFill>
                  <a:srgbClr val="FF0000"/>
                </a:solidFill>
                <a:latin typeface="+mj-lt"/>
              </a:rPr>
              <a:t>Need for regional markets and transport distances!</a:t>
            </a:r>
            <a:endParaRPr lang="en-GB" sz="2500" dirty="0">
              <a:solidFill>
                <a:srgbClr val="FF0000"/>
              </a:solidFill>
              <a:latin typeface="+mj-lt"/>
            </a:endParaRPr>
          </a:p>
        </p:txBody>
      </p:sp>
      <p:sp>
        <p:nvSpPr>
          <p:cNvPr id="7" name="Title 1"/>
          <p:cNvSpPr>
            <a:spLocks noGrp="1"/>
          </p:cNvSpPr>
          <p:nvPr>
            <p:ph type="title"/>
          </p:nvPr>
        </p:nvSpPr>
        <p:spPr>
          <a:xfrm>
            <a:off x="304804" y="276834"/>
            <a:ext cx="7088188" cy="861774"/>
          </a:xfrm>
        </p:spPr>
        <p:txBody>
          <a:bodyPr/>
          <a:lstStyle/>
          <a:p>
            <a:r>
              <a:rPr lang="en-GB" dirty="0"/>
              <a:t>Global transport model ecoinvent v3</a:t>
            </a:r>
            <a:r>
              <a:rPr lang="en-GB" dirty="0" smtClean="0"/>
              <a:t/>
            </a:r>
            <a:br>
              <a:rPr lang="en-GB" dirty="0" smtClean="0"/>
            </a:br>
            <a:r>
              <a:rPr lang="en-GB" sz="2000" dirty="0" smtClean="0"/>
              <a:t>More detailed information - market regionalisation</a:t>
            </a:r>
            <a:endParaRPr lang="en-GB" dirty="0"/>
          </a:p>
        </p:txBody>
      </p:sp>
    </p:spTree>
    <p:extLst>
      <p:ext uri="{BB962C8B-B14F-4D97-AF65-F5344CB8AC3E}">
        <p14:creationId xmlns:p14="http://schemas.microsoft.com/office/powerpoint/2010/main" val="52502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06" y="1613925"/>
            <a:ext cx="9184703" cy="528464"/>
          </a:xfrm>
        </p:spPr>
        <p:txBody>
          <a:bodyPr/>
          <a:lstStyle/>
          <a:p>
            <a:r>
              <a:rPr lang="en-GB" sz="1800" dirty="0" smtClean="0"/>
              <a:t>What is the amount of t*km of transport of an average 1kg of gravel?</a:t>
            </a:r>
            <a:endParaRPr lang="en-GB" sz="1800" dirty="0"/>
          </a:p>
        </p:txBody>
      </p:sp>
      <p:sp>
        <p:nvSpPr>
          <p:cNvPr id="4" name="Isosceles Triangle 3"/>
          <p:cNvSpPr/>
          <p:nvPr/>
        </p:nvSpPr>
        <p:spPr bwMode="auto">
          <a:xfrm rot="10800000">
            <a:off x="578038" y="2596998"/>
            <a:ext cx="1368152" cy="2863550"/>
          </a:xfrm>
          <a:prstGeom prst="triangle">
            <a:avLst/>
          </a:prstGeom>
          <a:ln>
            <a:headEnd type="none" w="sm" len="sm"/>
            <a:tailEnd type="none" w="sm" len="s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5" name="Isosceles Triangle 4"/>
          <p:cNvSpPr/>
          <p:nvPr/>
        </p:nvSpPr>
        <p:spPr bwMode="auto">
          <a:xfrm>
            <a:off x="1527543" y="2597000"/>
            <a:ext cx="1368152" cy="3015951"/>
          </a:xfrm>
          <a:prstGeom prst="triangle">
            <a:avLst/>
          </a:prstGeom>
          <a:ln>
            <a:headEnd type="none" w="sm" len="sm"/>
            <a:tailEnd type="none" w="sm" len="s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710563" y="2602939"/>
            <a:ext cx="1080120" cy="553998"/>
          </a:xfrm>
          <a:prstGeom prst="rect">
            <a:avLst/>
          </a:prstGeom>
          <a:noFill/>
        </p:spPr>
        <p:txBody>
          <a:bodyPr wrap="square" rtlCol="0">
            <a:spAutoFit/>
          </a:bodyPr>
          <a:lstStyle/>
          <a:p>
            <a:r>
              <a:rPr lang="de-CH" sz="1500" dirty="0" smtClean="0"/>
              <a:t>TOP</a:t>
            </a:r>
          </a:p>
          <a:p>
            <a:r>
              <a:rPr lang="de-CH" sz="1500" dirty="0" smtClean="0"/>
              <a:t> DOWN</a:t>
            </a:r>
            <a:endParaRPr lang="en-GB" sz="1500" dirty="0"/>
          </a:p>
        </p:txBody>
      </p:sp>
      <p:sp>
        <p:nvSpPr>
          <p:cNvPr id="7" name="TextBox 6"/>
          <p:cNvSpPr txBox="1"/>
          <p:nvPr/>
        </p:nvSpPr>
        <p:spPr>
          <a:xfrm>
            <a:off x="1663874" y="5037243"/>
            <a:ext cx="1080120" cy="553998"/>
          </a:xfrm>
          <a:prstGeom prst="rect">
            <a:avLst/>
          </a:prstGeom>
          <a:noFill/>
        </p:spPr>
        <p:txBody>
          <a:bodyPr wrap="square" rtlCol="0">
            <a:spAutoFit/>
          </a:bodyPr>
          <a:lstStyle/>
          <a:p>
            <a:r>
              <a:rPr lang="de-CH" sz="1500" dirty="0" smtClean="0"/>
              <a:t>UP</a:t>
            </a:r>
          </a:p>
          <a:p>
            <a:r>
              <a:rPr lang="de-CH" sz="1500" dirty="0" smtClean="0"/>
              <a:t>BOTTOM </a:t>
            </a:r>
            <a:endParaRPr lang="en-GB" sz="1500" dirty="0"/>
          </a:p>
        </p:txBody>
      </p:sp>
      <p:cxnSp>
        <p:nvCxnSpPr>
          <p:cNvPr id="9" name="Straight Arrow Connector 8"/>
          <p:cNvCxnSpPr/>
          <p:nvPr/>
        </p:nvCxnSpPr>
        <p:spPr bwMode="auto">
          <a:xfrm>
            <a:off x="475102" y="3274863"/>
            <a:ext cx="2965730" cy="0"/>
          </a:xfrm>
          <a:prstGeom prst="straightConnector1">
            <a:avLst/>
          </a:prstGeom>
          <a:solidFill>
            <a:schemeClr val="accent1"/>
          </a:solidFill>
          <a:ln w="12700" cap="sq" cmpd="sng" algn="ctr">
            <a:solidFill>
              <a:schemeClr val="tx1"/>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678022" y="2436856"/>
            <a:ext cx="3579234" cy="584775"/>
          </a:xfrm>
          <a:prstGeom prst="rect">
            <a:avLst/>
          </a:prstGeom>
          <a:noFill/>
        </p:spPr>
        <p:txBody>
          <a:bodyPr wrap="square" rtlCol="0">
            <a:spAutoFit/>
          </a:bodyPr>
          <a:lstStyle/>
          <a:p>
            <a:pPr algn="l"/>
            <a:r>
              <a:rPr lang="en-GB" sz="1600" dirty="0" smtClean="0">
                <a:solidFill>
                  <a:schemeClr val="tx1">
                    <a:lumMod val="75000"/>
                    <a:lumOff val="25000"/>
                  </a:schemeClr>
                </a:solidFill>
                <a:latin typeface="+mn-lt"/>
              </a:rPr>
              <a:t>total amount of transport of goods in the world</a:t>
            </a:r>
            <a:endParaRPr lang="en-GB" sz="1600" dirty="0">
              <a:solidFill>
                <a:schemeClr val="tx1">
                  <a:lumMod val="75000"/>
                  <a:lumOff val="25000"/>
                </a:schemeClr>
              </a:solidFill>
              <a:latin typeface="+mn-lt"/>
            </a:endParaRPr>
          </a:p>
        </p:txBody>
      </p:sp>
      <p:sp>
        <p:nvSpPr>
          <p:cNvPr id="15" name="TextBox 14"/>
          <p:cNvSpPr txBox="1"/>
          <p:nvPr/>
        </p:nvSpPr>
        <p:spPr>
          <a:xfrm>
            <a:off x="3678022" y="3104412"/>
            <a:ext cx="3714969" cy="584775"/>
          </a:xfrm>
          <a:prstGeom prst="rect">
            <a:avLst/>
          </a:prstGeom>
          <a:noFill/>
        </p:spPr>
        <p:txBody>
          <a:bodyPr wrap="square" rtlCol="0">
            <a:spAutoFit/>
          </a:bodyPr>
          <a:lstStyle/>
          <a:p>
            <a:pPr algn="l"/>
            <a:r>
              <a:rPr lang="en-GB" sz="1600" dirty="0">
                <a:solidFill>
                  <a:schemeClr val="tx1">
                    <a:lumMod val="75000"/>
                    <a:lumOff val="25000"/>
                  </a:schemeClr>
                </a:solidFill>
                <a:latin typeface="+mn-lt"/>
              </a:rPr>
              <a:t>g</a:t>
            </a:r>
            <a:r>
              <a:rPr lang="en-GB" sz="1600" dirty="0" smtClean="0">
                <a:solidFill>
                  <a:schemeClr val="tx1">
                    <a:lumMod val="75000"/>
                    <a:lumOff val="25000"/>
                  </a:schemeClr>
                </a:solidFill>
                <a:latin typeface="+mn-lt"/>
              </a:rPr>
              <a:t>lobal transport distances for several product groups and transport modes</a:t>
            </a:r>
            <a:endParaRPr lang="en-GB" sz="1600" dirty="0">
              <a:solidFill>
                <a:schemeClr val="tx1">
                  <a:lumMod val="75000"/>
                  <a:lumOff val="25000"/>
                </a:schemeClr>
              </a:solidFill>
              <a:latin typeface="+mn-lt"/>
            </a:endParaRPr>
          </a:p>
        </p:txBody>
      </p:sp>
      <p:cxnSp>
        <p:nvCxnSpPr>
          <p:cNvPr id="16" name="Straight Arrow Connector 15"/>
          <p:cNvCxnSpPr/>
          <p:nvPr/>
        </p:nvCxnSpPr>
        <p:spPr bwMode="auto">
          <a:xfrm>
            <a:off x="483327" y="3968532"/>
            <a:ext cx="2965730" cy="0"/>
          </a:xfrm>
          <a:prstGeom prst="straightConnector1">
            <a:avLst/>
          </a:prstGeom>
          <a:solidFill>
            <a:schemeClr val="accent1"/>
          </a:solidFill>
          <a:ln w="12700" cap="sq" cmpd="sng" algn="ctr">
            <a:solidFill>
              <a:schemeClr val="tx1"/>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679986" y="3741520"/>
            <a:ext cx="3721231" cy="830997"/>
          </a:xfrm>
          <a:prstGeom prst="rect">
            <a:avLst/>
          </a:prstGeom>
          <a:noFill/>
        </p:spPr>
        <p:txBody>
          <a:bodyPr wrap="square" rtlCol="0">
            <a:spAutoFit/>
          </a:bodyPr>
          <a:lstStyle/>
          <a:p>
            <a:pPr algn="l"/>
            <a:r>
              <a:rPr lang="en-GB" sz="1600" dirty="0" smtClean="0">
                <a:solidFill>
                  <a:schemeClr val="tx1">
                    <a:lumMod val="75000"/>
                    <a:lumOff val="25000"/>
                  </a:schemeClr>
                </a:solidFill>
                <a:latin typeface="+mn-lt"/>
              </a:rPr>
              <a:t>continent - specific transport dista</a:t>
            </a:r>
            <a:r>
              <a:rPr lang="en-GB" sz="1600" dirty="0">
                <a:solidFill>
                  <a:schemeClr val="tx1">
                    <a:lumMod val="75000"/>
                    <a:lumOff val="25000"/>
                  </a:schemeClr>
                </a:solidFill>
                <a:latin typeface="+mn-lt"/>
              </a:rPr>
              <a:t>nces </a:t>
            </a:r>
            <a:r>
              <a:rPr lang="en-GB" sz="1600" dirty="0" smtClean="0">
                <a:solidFill>
                  <a:schemeClr val="tx1">
                    <a:lumMod val="75000"/>
                    <a:lumOff val="25000"/>
                  </a:schemeClr>
                </a:solidFill>
                <a:latin typeface="+mn-lt"/>
              </a:rPr>
              <a:t>for several </a:t>
            </a:r>
            <a:r>
              <a:rPr lang="en-GB" sz="1600" dirty="0">
                <a:solidFill>
                  <a:schemeClr val="tx1">
                    <a:lumMod val="75000"/>
                    <a:lumOff val="25000"/>
                  </a:schemeClr>
                </a:solidFill>
                <a:latin typeface="+mn-lt"/>
              </a:rPr>
              <a:t>product </a:t>
            </a:r>
            <a:r>
              <a:rPr lang="en-GB" sz="1600" dirty="0" smtClean="0">
                <a:solidFill>
                  <a:schemeClr val="tx1">
                    <a:lumMod val="75000"/>
                    <a:lumOff val="25000"/>
                  </a:schemeClr>
                </a:solidFill>
                <a:latin typeface="+mn-lt"/>
              </a:rPr>
              <a:t>groups and transport mode</a:t>
            </a:r>
            <a:endParaRPr lang="en-GB" sz="1600" dirty="0">
              <a:solidFill>
                <a:schemeClr val="tx1">
                  <a:lumMod val="75000"/>
                  <a:lumOff val="25000"/>
                </a:schemeClr>
              </a:solidFill>
              <a:latin typeface="+mn-lt"/>
            </a:endParaRPr>
          </a:p>
        </p:txBody>
      </p:sp>
      <p:cxnSp>
        <p:nvCxnSpPr>
          <p:cNvPr id="18" name="Straight Arrow Connector 17"/>
          <p:cNvCxnSpPr/>
          <p:nvPr/>
        </p:nvCxnSpPr>
        <p:spPr bwMode="auto">
          <a:xfrm>
            <a:off x="480558" y="4786868"/>
            <a:ext cx="2965730" cy="0"/>
          </a:xfrm>
          <a:prstGeom prst="straightConnector1">
            <a:avLst/>
          </a:prstGeom>
          <a:solidFill>
            <a:schemeClr val="accent1"/>
          </a:solidFill>
          <a:ln w="12700" cap="sq" cmpd="sng" algn="ctr">
            <a:solidFill>
              <a:schemeClr val="tx1"/>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3678022" y="4586813"/>
            <a:ext cx="3808479" cy="830997"/>
          </a:xfrm>
          <a:prstGeom prst="rect">
            <a:avLst/>
          </a:prstGeom>
          <a:noFill/>
        </p:spPr>
        <p:txBody>
          <a:bodyPr wrap="square" rtlCol="0">
            <a:spAutoFit/>
          </a:bodyPr>
          <a:lstStyle/>
          <a:p>
            <a:pPr algn="l"/>
            <a:r>
              <a:rPr lang="en-GB" sz="1600" dirty="0">
                <a:solidFill>
                  <a:schemeClr val="tx1">
                    <a:lumMod val="75000"/>
                    <a:lumOff val="25000"/>
                  </a:schemeClr>
                </a:solidFill>
                <a:latin typeface="+mn-lt"/>
              </a:rPr>
              <a:t>country - specific transport distances for several product </a:t>
            </a:r>
            <a:r>
              <a:rPr lang="en-GB" sz="1600" dirty="0" smtClean="0">
                <a:solidFill>
                  <a:schemeClr val="tx1">
                    <a:lumMod val="75000"/>
                    <a:lumOff val="25000"/>
                  </a:schemeClr>
                </a:solidFill>
                <a:latin typeface="+mn-lt"/>
              </a:rPr>
              <a:t>groups and transport modes</a:t>
            </a:r>
            <a:endParaRPr lang="en-GB" sz="1600" dirty="0">
              <a:solidFill>
                <a:schemeClr val="tx1">
                  <a:lumMod val="75000"/>
                  <a:lumOff val="25000"/>
                </a:schemeClr>
              </a:solidFill>
              <a:latin typeface="+mn-lt"/>
            </a:endParaRPr>
          </a:p>
        </p:txBody>
      </p:sp>
      <p:cxnSp>
        <p:nvCxnSpPr>
          <p:cNvPr id="20" name="Straight Arrow Connector 19"/>
          <p:cNvCxnSpPr/>
          <p:nvPr/>
        </p:nvCxnSpPr>
        <p:spPr bwMode="auto">
          <a:xfrm>
            <a:off x="3008784" y="5612951"/>
            <a:ext cx="424283" cy="0"/>
          </a:xfrm>
          <a:prstGeom prst="straightConnector1">
            <a:avLst/>
          </a:prstGeom>
          <a:solidFill>
            <a:schemeClr val="accent1"/>
          </a:solidFill>
          <a:ln w="12700" cap="sq" cmpd="sng" algn="ctr">
            <a:solidFill>
              <a:schemeClr val="tx1"/>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672413" y="5389404"/>
            <a:ext cx="3800868" cy="584775"/>
          </a:xfrm>
          <a:prstGeom prst="rect">
            <a:avLst/>
          </a:prstGeom>
          <a:noFill/>
        </p:spPr>
        <p:txBody>
          <a:bodyPr wrap="square" rtlCol="0">
            <a:spAutoFit/>
          </a:bodyPr>
          <a:lstStyle/>
          <a:p>
            <a:pPr algn="l"/>
            <a:r>
              <a:rPr lang="en-GB" sz="1600" dirty="0">
                <a:solidFill>
                  <a:schemeClr val="tx1">
                    <a:lumMod val="75000"/>
                    <a:lumOff val="25000"/>
                  </a:schemeClr>
                </a:solidFill>
                <a:latin typeface="+mn-lt"/>
              </a:rPr>
              <a:t>country - specific transport distances for all the specific products</a:t>
            </a:r>
          </a:p>
        </p:txBody>
      </p:sp>
      <p:cxnSp>
        <p:nvCxnSpPr>
          <p:cNvPr id="25" name="Straight Arrow Connector 24"/>
          <p:cNvCxnSpPr/>
          <p:nvPr/>
        </p:nvCxnSpPr>
        <p:spPr bwMode="auto">
          <a:xfrm>
            <a:off x="2432720" y="2596998"/>
            <a:ext cx="996335" cy="5941"/>
          </a:xfrm>
          <a:prstGeom prst="straightConnector1">
            <a:avLst/>
          </a:prstGeom>
          <a:solidFill>
            <a:schemeClr val="accent1"/>
          </a:solidFill>
          <a:ln w="12700" cap="sq" cmpd="sng" algn="ctr">
            <a:solidFill>
              <a:schemeClr val="tx1"/>
            </a:solidFill>
            <a:prstDash val="solid"/>
            <a:miter lim="800000"/>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7490181" y="5393076"/>
            <a:ext cx="188049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1600" b="1" dirty="0">
                <a:ln/>
                <a:solidFill>
                  <a:schemeClr val="accent3"/>
                </a:solidFill>
                <a:latin typeface="+mj-lt"/>
              </a:rPr>
              <a:t>d</a:t>
            </a:r>
            <a:r>
              <a:rPr lang="en-GB" sz="1600" b="1" dirty="0" smtClean="0">
                <a:ln/>
                <a:solidFill>
                  <a:schemeClr val="accent3"/>
                </a:solidFill>
                <a:latin typeface="+mj-lt"/>
              </a:rPr>
              <a:t>ata NOT available</a:t>
            </a:r>
            <a:endParaRPr lang="en-GB" sz="1600" b="1" dirty="0">
              <a:ln/>
              <a:solidFill>
                <a:schemeClr val="accent3"/>
              </a:solidFill>
              <a:latin typeface="+mj-lt"/>
            </a:endParaRPr>
          </a:p>
        </p:txBody>
      </p:sp>
      <p:sp>
        <p:nvSpPr>
          <p:cNvPr id="22" name="TextBox 21"/>
          <p:cNvSpPr txBox="1"/>
          <p:nvPr/>
        </p:nvSpPr>
        <p:spPr>
          <a:xfrm>
            <a:off x="7905328" y="3097782"/>
            <a:ext cx="2000672"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en-GB" sz="1600" b="1" dirty="0" smtClean="0">
                <a:ln/>
                <a:solidFill>
                  <a:schemeClr val="accent3"/>
                </a:solidFill>
                <a:latin typeface="+mj-lt"/>
              </a:rPr>
              <a:t>Global transport model present in ecoinvent v3</a:t>
            </a:r>
            <a:endParaRPr lang="en-GB" sz="1600" b="1" dirty="0">
              <a:ln/>
              <a:solidFill>
                <a:schemeClr val="accent3"/>
              </a:solidFill>
              <a:latin typeface="+mj-lt"/>
            </a:endParaRPr>
          </a:p>
        </p:txBody>
      </p:sp>
      <p:sp>
        <p:nvSpPr>
          <p:cNvPr id="23" name="Right Arrow 22"/>
          <p:cNvSpPr/>
          <p:nvPr/>
        </p:nvSpPr>
        <p:spPr bwMode="auto">
          <a:xfrm>
            <a:off x="7392990" y="3196081"/>
            <a:ext cx="425051" cy="157563"/>
          </a:xfrm>
          <a:prstGeom prst="rightArrow">
            <a:avLst/>
          </a:prstGeom>
          <a:ln>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4" name="Right Arrow 23"/>
          <p:cNvSpPr/>
          <p:nvPr/>
        </p:nvSpPr>
        <p:spPr bwMode="auto">
          <a:xfrm>
            <a:off x="7392992" y="5506708"/>
            <a:ext cx="425051" cy="157563"/>
          </a:xfrm>
          <a:prstGeom prst="rightArrow">
            <a:avLst/>
          </a:prstGeom>
          <a:ln>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6" name="TextBox 25"/>
          <p:cNvSpPr txBox="1"/>
          <p:nvPr/>
        </p:nvSpPr>
        <p:spPr>
          <a:xfrm>
            <a:off x="7905328" y="4586813"/>
            <a:ext cx="20006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l"/>
            <a:r>
              <a:rPr lang="en-GB" sz="1600" b="1" dirty="0" smtClean="0">
                <a:ln/>
                <a:solidFill>
                  <a:schemeClr val="accent3"/>
                </a:solidFill>
                <a:latin typeface="+mj-lt"/>
              </a:rPr>
              <a:t>Swiss Transport model</a:t>
            </a:r>
            <a:endParaRPr lang="en-GB" sz="1600" b="1" dirty="0">
              <a:ln/>
              <a:solidFill>
                <a:schemeClr val="accent3"/>
              </a:solidFill>
              <a:latin typeface="+mj-lt"/>
            </a:endParaRPr>
          </a:p>
        </p:txBody>
      </p:sp>
      <p:sp>
        <p:nvSpPr>
          <p:cNvPr id="27" name="Right Arrow 26"/>
          <p:cNvSpPr/>
          <p:nvPr/>
        </p:nvSpPr>
        <p:spPr bwMode="auto">
          <a:xfrm>
            <a:off x="7392990" y="4685112"/>
            <a:ext cx="425051" cy="157563"/>
          </a:xfrm>
          <a:prstGeom prst="rightArrow">
            <a:avLst/>
          </a:prstGeom>
          <a:ln>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28" name="Title 1"/>
          <p:cNvSpPr>
            <a:spLocks noGrp="1"/>
          </p:cNvSpPr>
          <p:nvPr>
            <p:ph type="title"/>
          </p:nvPr>
        </p:nvSpPr>
        <p:spPr>
          <a:xfrm>
            <a:off x="304804" y="276834"/>
            <a:ext cx="7312492" cy="861774"/>
          </a:xfrm>
        </p:spPr>
        <p:txBody>
          <a:bodyPr/>
          <a:lstStyle/>
          <a:p>
            <a:r>
              <a:rPr lang="en-GB" dirty="0"/>
              <a:t>I</a:t>
            </a:r>
            <a:r>
              <a:rPr lang="en-GB" dirty="0" smtClean="0"/>
              <a:t>mprovements of the global model</a:t>
            </a:r>
            <a:br>
              <a:rPr lang="en-GB" dirty="0" smtClean="0"/>
            </a:br>
            <a:r>
              <a:rPr lang="en-GB" sz="2000" dirty="0" smtClean="0"/>
              <a:t>Steps towards more regionalised transport model</a:t>
            </a:r>
            <a:endParaRPr lang="en-GB" dirty="0"/>
          </a:p>
        </p:txBody>
      </p:sp>
    </p:spTree>
    <p:extLst>
      <p:ext uri="{BB962C8B-B14F-4D97-AF65-F5344CB8AC3E}">
        <p14:creationId xmlns:p14="http://schemas.microsoft.com/office/powerpoint/2010/main" val="68817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4" grpId="0"/>
      <p:bldP spid="15" grpId="0"/>
      <p:bldP spid="17" grpId="0"/>
      <p:bldP spid="19" grpId="0"/>
      <p:bldP spid="21" grpId="0"/>
      <p:bldP spid="8" grpId="0"/>
      <p:bldP spid="22" grpId="0"/>
      <p:bldP spid="23" grpId="0" animBg="1"/>
      <p:bldP spid="24" grpId="0" animBg="1"/>
      <p:bldP spid="26"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76399"/>
            <a:ext cx="9112695" cy="1710627"/>
          </a:xfrm>
        </p:spPr>
        <p:txBody>
          <a:bodyPr/>
          <a:lstStyle/>
          <a:p>
            <a:pPr>
              <a:lnSpc>
                <a:spcPct val="110000"/>
              </a:lnSpc>
              <a:spcBef>
                <a:spcPts val="1200"/>
              </a:spcBef>
            </a:pPr>
            <a:r>
              <a:rPr lang="en-GB" sz="1800" dirty="0" smtClean="0"/>
              <a:t>Switzerland is a small country -&gt; short transport distances in comparison with the global model</a:t>
            </a:r>
          </a:p>
          <a:p>
            <a:pPr>
              <a:lnSpc>
                <a:spcPct val="110000"/>
              </a:lnSpc>
              <a:spcBef>
                <a:spcPts val="1200"/>
              </a:spcBef>
            </a:pPr>
            <a:r>
              <a:rPr lang="en-GB" sz="1800" dirty="0" smtClean="0"/>
              <a:t>Many heavy products produced locally are only consumed locally (gravel, concrete, cement)</a:t>
            </a:r>
          </a:p>
          <a:p>
            <a:endParaRPr lang="en-GB" dirty="0"/>
          </a:p>
        </p:txBody>
      </p:sp>
      <p:pic>
        <p:nvPicPr>
          <p:cNvPr id="5" name="Picture 4"/>
          <p:cNvPicPr/>
          <p:nvPr/>
        </p:nvPicPr>
        <p:blipFill>
          <a:blip r:embed="rId2"/>
          <a:stretch>
            <a:fillRect/>
          </a:stretch>
        </p:blipFill>
        <p:spPr>
          <a:xfrm>
            <a:off x="5169024" y="3042802"/>
            <a:ext cx="4176464" cy="2778606"/>
          </a:xfrm>
          <a:prstGeom prst="rect">
            <a:avLst/>
          </a:prstGeom>
        </p:spPr>
      </p:pic>
      <p:sp>
        <p:nvSpPr>
          <p:cNvPr id="6" name="TextBox 5"/>
          <p:cNvSpPr txBox="1"/>
          <p:nvPr/>
        </p:nvSpPr>
        <p:spPr>
          <a:xfrm>
            <a:off x="5253722" y="5843303"/>
            <a:ext cx="4320481" cy="400110"/>
          </a:xfrm>
          <a:prstGeom prst="rect">
            <a:avLst/>
          </a:prstGeom>
          <a:noFill/>
        </p:spPr>
        <p:txBody>
          <a:bodyPr wrap="square" rtlCol="0">
            <a:spAutoFit/>
          </a:bodyPr>
          <a:lstStyle/>
          <a:p>
            <a:r>
              <a:rPr lang="en-GB" sz="1000" dirty="0" smtClean="0">
                <a:latin typeface="+mj-lt"/>
              </a:rPr>
              <a:t>Transport by road in millions of tons for the year 2012 in Switzerland (ARE, 2014 in </a:t>
            </a:r>
            <a:r>
              <a:rPr lang="en-GB" sz="1000" dirty="0" err="1" smtClean="0">
                <a:latin typeface="+mj-lt"/>
              </a:rPr>
              <a:t>Lanz</a:t>
            </a:r>
            <a:r>
              <a:rPr lang="en-GB" sz="1000" dirty="0" smtClean="0">
                <a:latin typeface="+mj-lt"/>
              </a:rPr>
              <a:t> and Hassler, 2015)</a:t>
            </a:r>
            <a:endParaRPr lang="en-GB" sz="1000" dirty="0">
              <a:latin typeface="+mj-lt"/>
            </a:endParaRPr>
          </a:p>
        </p:txBody>
      </p:sp>
      <p:sp>
        <p:nvSpPr>
          <p:cNvPr id="13" name="TextBox 12"/>
          <p:cNvSpPr txBox="1"/>
          <p:nvPr/>
        </p:nvSpPr>
        <p:spPr>
          <a:xfrm>
            <a:off x="8445976" y="3114626"/>
            <a:ext cx="971520" cy="523220"/>
          </a:xfrm>
          <a:prstGeom prst="rect">
            <a:avLst/>
          </a:prstGeom>
          <a:noFill/>
        </p:spPr>
        <p:txBody>
          <a:bodyPr wrap="square" rtlCol="0">
            <a:spAutoFit/>
          </a:bodyPr>
          <a:lstStyle/>
          <a:p>
            <a:r>
              <a:rPr lang="en-GB" sz="1400" dirty="0" smtClean="0">
                <a:solidFill>
                  <a:schemeClr val="bg1">
                    <a:lumMod val="50000"/>
                  </a:schemeClr>
                </a:solidFill>
                <a:latin typeface="+mj-lt"/>
              </a:rPr>
              <a:t>500x300 km</a:t>
            </a:r>
          </a:p>
        </p:txBody>
      </p:sp>
      <p:sp>
        <p:nvSpPr>
          <p:cNvPr id="15" name="Content Placeholder 2"/>
          <p:cNvSpPr txBox="1">
            <a:spLocks/>
          </p:cNvSpPr>
          <p:nvPr/>
        </p:nvSpPr>
        <p:spPr bwMode="auto">
          <a:xfrm>
            <a:off x="292471" y="3255901"/>
            <a:ext cx="4567481" cy="28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lr>
                <a:srgbClr val="DC241F"/>
              </a:buClr>
              <a:buChar char="•"/>
              <a:defRPr sz="2000">
                <a:solidFill>
                  <a:schemeClr val="tx1">
                    <a:lumMod val="75000"/>
                    <a:lumOff val="25000"/>
                  </a:schemeClr>
                </a:solidFill>
                <a:latin typeface="+mn-lt"/>
                <a:ea typeface="+mn-ea"/>
                <a:cs typeface="+mn-cs"/>
              </a:defRPr>
            </a:lvl1pPr>
            <a:lvl2pPr marL="742950" indent="-285750" algn="l" rtl="0" eaLnBrk="0" fontAlgn="base" hangingPunct="0">
              <a:lnSpc>
                <a:spcPct val="110000"/>
              </a:lnSpc>
              <a:spcBef>
                <a:spcPct val="20000"/>
              </a:spcBef>
              <a:spcAft>
                <a:spcPct val="0"/>
              </a:spcAft>
              <a:buClr>
                <a:srgbClr val="DC241F"/>
              </a:buClr>
              <a:buFont typeface="ZapfDingbats BT" panose="05000000000000000000" pitchFamily="2" charset="2"/>
              <a:buChar char=""/>
              <a:defRPr sz="1800">
                <a:solidFill>
                  <a:schemeClr val="tx1">
                    <a:lumMod val="75000"/>
                    <a:lumOff val="25000"/>
                  </a:schemeClr>
                </a:solidFill>
                <a:latin typeface="+mn-lt"/>
              </a:defRPr>
            </a:lvl2pPr>
            <a:lvl3pPr marL="1143000" indent="-228600" algn="l" rtl="0" eaLnBrk="0" fontAlgn="base" hangingPunct="0">
              <a:lnSpc>
                <a:spcPct val="110000"/>
              </a:lnSpc>
              <a:spcBef>
                <a:spcPct val="20000"/>
              </a:spcBef>
              <a:spcAft>
                <a:spcPct val="0"/>
              </a:spcAft>
              <a:buClr>
                <a:srgbClr val="DC241F"/>
              </a:buClr>
              <a:buChar char="•"/>
              <a:defRPr sz="1600">
                <a:solidFill>
                  <a:schemeClr val="tx1">
                    <a:lumMod val="75000"/>
                    <a:lumOff val="25000"/>
                  </a:schemeClr>
                </a:solidFill>
                <a:latin typeface="+mn-lt"/>
              </a:defRPr>
            </a:lvl3pPr>
            <a:lvl4pPr marL="1600200" indent="-228600" algn="l" rtl="0" eaLnBrk="0" fontAlgn="base" hangingPunct="0">
              <a:lnSpc>
                <a:spcPct val="110000"/>
              </a:lnSpc>
              <a:spcBef>
                <a:spcPct val="20000"/>
              </a:spcBef>
              <a:spcAft>
                <a:spcPct val="0"/>
              </a:spcAft>
              <a:buClr>
                <a:srgbClr val="DC241F"/>
              </a:buClr>
              <a:buFont typeface="Symbol" panose="05050102010706020507" pitchFamily="18" charset="2"/>
              <a:buChar char="-"/>
              <a:defRPr sz="1400">
                <a:solidFill>
                  <a:schemeClr val="tx1">
                    <a:lumMod val="75000"/>
                    <a:lumOff val="25000"/>
                  </a:schemeClr>
                </a:solidFill>
                <a:latin typeface="+mn-lt"/>
              </a:defRPr>
            </a:lvl4pPr>
            <a:lvl5pPr marL="2057400" indent="-228600" algn="l" rtl="0" eaLnBrk="0" fontAlgn="base" hangingPunct="0">
              <a:lnSpc>
                <a:spcPct val="130000"/>
              </a:lnSpc>
              <a:spcBef>
                <a:spcPct val="20000"/>
              </a:spcBef>
              <a:spcAft>
                <a:spcPct val="0"/>
              </a:spcAft>
              <a:buClr>
                <a:srgbClr val="DC241F"/>
              </a:buClr>
              <a:buFont typeface="ZapfDingbats BT" panose="05000000000000000000" pitchFamily="2" charset="2"/>
              <a:buChar char="ê"/>
              <a:defRPr sz="1200">
                <a:solidFill>
                  <a:schemeClr val="tx1">
                    <a:lumMod val="75000"/>
                    <a:lumOff val="25000"/>
                  </a:schemeClr>
                </a:solidFill>
                <a:latin typeface="+mn-lt"/>
              </a:defRPr>
            </a:lvl5pPr>
            <a:lvl6pPr marL="2514600" indent="-228600" algn="l" rtl="0" eaLnBrk="0" fontAlgn="base" hangingPunct="0">
              <a:lnSpc>
                <a:spcPct val="130000"/>
              </a:lnSpc>
              <a:spcBef>
                <a:spcPct val="20000"/>
              </a:spcBef>
              <a:spcAft>
                <a:spcPct val="0"/>
              </a:spcAft>
              <a:buChar char="»"/>
              <a:defRPr sz="2000">
                <a:solidFill>
                  <a:schemeClr val="tx1"/>
                </a:solidFill>
                <a:latin typeface="+mn-lt"/>
              </a:defRPr>
            </a:lvl6pPr>
            <a:lvl7pPr marL="2971800" indent="-228600" algn="l" rtl="0" eaLnBrk="0" fontAlgn="base" hangingPunct="0">
              <a:lnSpc>
                <a:spcPct val="130000"/>
              </a:lnSpc>
              <a:spcBef>
                <a:spcPct val="20000"/>
              </a:spcBef>
              <a:spcAft>
                <a:spcPct val="0"/>
              </a:spcAft>
              <a:buChar char="»"/>
              <a:defRPr sz="2000">
                <a:solidFill>
                  <a:schemeClr val="tx1"/>
                </a:solidFill>
                <a:latin typeface="+mn-lt"/>
              </a:defRPr>
            </a:lvl7pPr>
            <a:lvl8pPr marL="3429000" indent="-228600" algn="l" rtl="0" eaLnBrk="0" fontAlgn="base" hangingPunct="0">
              <a:lnSpc>
                <a:spcPct val="130000"/>
              </a:lnSpc>
              <a:spcBef>
                <a:spcPct val="20000"/>
              </a:spcBef>
              <a:spcAft>
                <a:spcPct val="0"/>
              </a:spcAft>
              <a:buChar char="»"/>
              <a:defRPr sz="2000">
                <a:solidFill>
                  <a:schemeClr val="tx1"/>
                </a:solidFill>
                <a:latin typeface="+mn-lt"/>
              </a:defRPr>
            </a:lvl8pPr>
            <a:lvl9pPr marL="3886200" indent="-228600" algn="l" rtl="0" eaLnBrk="0" fontAlgn="base" hangingPunct="0">
              <a:lnSpc>
                <a:spcPct val="130000"/>
              </a:lnSpc>
              <a:spcBef>
                <a:spcPct val="20000"/>
              </a:spcBef>
              <a:spcAft>
                <a:spcPct val="0"/>
              </a:spcAft>
              <a:buChar char="»"/>
              <a:defRPr sz="2000">
                <a:solidFill>
                  <a:schemeClr val="tx1"/>
                </a:solidFill>
                <a:latin typeface="+mn-lt"/>
              </a:defRPr>
            </a:lvl9pPr>
          </a:lstStyle>
          <a:p>
            <a:pPr>
              <a:lnSpc>
                <a:spcPct val="110000"/>
              </a:lnSpc>
              <a:spcBef>
                <a:spcPts val="1200"/>
              </a:spcBef>
            </a:pPr>
            <a:r>
              <a:rPr lang="en-GB" sz="1800" kern="0" dirty="0" smtClean="0"/>
              <a:t>Waste produced in Switzerland is also treated in Switzerland</a:t>
            </a:r>
          </a:p>
          <a:p>
            <a:pPr>
              <a:lnSpc>
                <a:spcPct val="110000"/>
              </a:lnSpc>
              <a:spcBef>
                <a:spcPts val="1200"/>
              </a:spcBef>
            </a:pPr>
            <a:r>
              <a:rPr lang="en-GB" sz="1800" kern="0" dirty="0" smtClean="0"/>
              <a:t>If the products are traded only within Switzerland there is – almost certainly – no plane and no ship transport</a:t>
            </a:r>
          </a:p>
          <a:p>
            <a:endParaRPr lang="en-GB" kern="0" dirty="0"/>
          </a:p>
        </p:txBody>
      </p:sp>
      <p:cxnSp>
        <p:nvCxnSpPr>
          <p:cNvPr id="17" name="Straight Arrow Connector 16"/>
          <p:cNvCxnSpPr/>
          <p:nvPr/>
        </p:nvCxnSpPr>
        <p:spPr bwMode="auto">
          <a:xfrm>
            <a:off x="5097016" y="3387026"/>
            <a:ext cx="4248472" cy="0"/>
          </a:xfrm>
          <a:prstGeom prst="straightConnector1">
            <a:avLst/>
          </a:prstGeom>
          <a:solidFill>
            <a:schemeClr val="accent1"/>
          </a:solidFill>
          <a:ln w="12700" cap="sq"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8553400" y="3042802"/>
            <a:ext cx="0" cy="2778606"/>
          </a:xfrm>
          <a:prstGeom prst="straightConnector1">
            <a:avLst/>
          </a:prstGeom>
          <a:solidFill>
            <a:schemeClr val="accent1"/>
          </a:solidFill>
          <a:ln w="12700" cap="sq"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itle 1"/>
          <p:cNvSpPr>
            <a:spLocks noGrp="1"/>
          </p:cNvSpPr>
          <p:nvPr>
            <p:ph type="title"/>
          </p:nvPr>
        </p:nvSpPr>
        <p:spPr>
          <a:xfrm>
            <a:off x="304804" y="276834"/>
            <a:ext cx="7088188" cy="861774"/>
          </a:xfrm>
        </p:spPr>
        <p:txBody>
          <a:bodyPr/>
          <a:lstStyle/>
          <a:p>
            <a:r>
              <a:rPr lang="en-GB" dirty="0" smtClean="0"/>
              <a:t>Swiss transport model</a:t>
            </a:r>
            <a:br>
              <a:rPr lang="en-GB" dirty="0" smtClean="0"/>
            </a:br>
            <a:r>
              <a:rPr lang="en-GB" sz="2000" dirty="0" smtClean="0"/>
              <a:t>Introduction</a:t>
            </a:r>
            <a:endParaRPr lang="en-GB" dirty="0"/>
          </a:p>
        </p:txBody>
      </p:sp>
    </p:spTree>
    <p:extLst>
      <p:ext uri="{BB962C8B-B14F-4D97-AF65-F5344CB8AC3E}">
        <p14:creationId xmlns:p14="http://schemas.microsoft.com/office/powerpoint/2010/main" val="1352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ecoinvent">
  <a:themeElements>
    <a:clrScheme name="ecoinvent Aug13">
      <a:dk1>
        <a:sysClr val="windowText" lastClr="000000"/>
      </a:dk1>
      <a:lt1>
        <a:srgbClr val="FFFFFF"/>
      </a:lt1>
      <a:dk2>
        <a:srgbClr val="9F9F9F"/>
      </a:dk2>
      <a:lt2>
        <a:srgbClr val="DFDFDF"/>
      </a:lt2>
      <a:accent1>
        <a:srgbClr val="DC241F"/>
      </a:accent1>
      <a:accent2>
        <a:srgbClr val="87B7E3"/>
      </a:accent2>
      <a:accent3>
        <a:srgbClr val="F2A2A0"/>
      </a:accent3>
      <a:accent4>
        <a:srgbClr val="DEE08A"/>
      </a:accent4>
      <a:accent5>
        <a:srgbClr val="A2D2AF"/>
      </a:accent5>
      <a:accent6>
        <a:srgbClr val="D8D8D8"/>
      </a:accent6>
      <a:hlink>
        <a:srgbClr val="DC241F"/>
      </a:hlink>
      <a:folHlink>
        <a:srgbClr val="C00000"/>
      </a:folHlink>
    </a:clrScheme>
    <a:fontScheme name="ecoinve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SU-servi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U-servi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U-servi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U-servi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U-servi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U-servi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U-servi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TotalTime>
  <Pages>7</Pages>
  <Words>1181</Words>
  <Application>Microsoft Office PowerPoint</Application>
  <PresentationFormat>A4 Paper (210x297 mm)</PresentationFormat>
  <Paragraphs>196</Paragraphs>
  <Slides>18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Calibri</vt:lpstr>
      <vt:lpstr>Symbol</vt:lpstr>
      <vt:lpstr>Times</vt:lpstr>
      <vt:lpstr>Times New Roman</vt:lpstr>
      <vt:lpstr>Trebuchet MS</vt:lpstr>
      <vt:lpstr>ZapfDingbats BT</vt:lpstr>
      <vt:lpstr>ecoinvent</vt:lpstr>
      <vt:lpstr>Dokument</vt:lpstr>
      <vt:lpstr>PowerPoint Presentation</vt:lpstr>
      <vt:lpstr>Table of content</vt:lpstr>
      <vt:lpstr>Introduction Transport of goods in the world</vt:lpstr>
      <vt:lpstr>Transport data availability Sources of data on transport – amounts and distances</vt:lpstr>
      <vt:lpstr>Transport data availability Classification</vt:lpstr>
      <vt:lpstr>Global transport model ecoinvent v3  Construction of the global transport model</vt:lpstr>
      <vt:lpstr>Global transport model ecoinvent v3 More detailed information - market regionalisation</vt:lpstr>
      <vt:lpstr>Improvements of the global model Steps towards more regionalised transport model</vt:lpstr>
      <vt:lpstr>Swiss transport model Introduction</vt:lpstr>
      <vt:lpstr>Swiss transport model Data sources and their structure</vt:lpstr>
      <vt:lpstr>Swiss transport model Matching of the data with the LCI activities</vt:lpstr>
      <vt:lpstr>Swiss transport model Transport in the market activities</vt:lpstr>
      <vt:lpstr>Quality assessment of the new data Comparison of the Swiss and global transport data </vt:lpstr>
      <vt:lpstr>PowerPoint Presentation</vt:lpstr>
      <vt:lpstr>Conclusion</vt:lpstr>
      <vt:lpstr>Questions?  Valsasina, L., 2016, Default transport data per commodity group for Switzerland valsasina@ecoinvent.org </vt:lpstr>
      <vt:lpstr>PowerPoint Presentation</vt:lpstr>
      <vt:lpstr>PowerPoint Presentation</vt:lpstr>
    </vt:vector>
  </TitlesOfParts>
  <Company>ecoinvent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ecoinvent</dc:title>
  <dc:creator>Roland Hischier</dc:creator>
  <cp:lastModifiedBy>Tereza Levova</cp:lastModifiedBy>
  <cp:revision>1267</cp:revision>
  <cp:lastPrinted>2002-06-05T18:24:36Z</cp:lastPrinted>
  <dcterms:created xsi:type="dcterms:W3CDTF">1998-10-20T11:14:24Z</dcterms:created>
  <dcterms:modified xsi:type="dcterms:W3CDTF">2016-09-21T04:40:03Z</dcterms:modified>
</cp:coreProperties>
</file>